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5" r:id="rId1"/>
  </p:sldMasterIdLst>
  <p:sldIdLst>
    <p:sldId id="256" r:id="rId2"/>
    <p:sldId id="257" r:id="rId3"/>
    <p:sldId id="258" r:id="rId4"/>
    <p:sldId id="272" r:id="rId5"/>
    <p:sldId id="259" r:id="rId6"/>
    <p:sldId id="260" r:id="rId7"/>
    <p:sldId id="261" r:id="rId8"/>
    <p:sldId id="262" r:id="rId9"/>
    <p:sldId id="263" r:id="rId10"/>
    <p:sldId id="264" r:id="rId11"/>
    <p:sldId id="265" r:id="rId12"/>
    <p:sldId id="266" r:id="rId13"/>
    <p:sldId id="267" r:id="rId14"/>
    <p:sldId id="273" r:id="rId15"/>
    <p:sldId id="268" r:id="rId16"/>
    <p:sldId id="269" r:id="rId17"/>
    <p:sldId id="270" r:id="rId18"/>
    <p:sldId id="271" r:id="rId19"/>
    <p:sldId id="274" r:id="rId20"/>
    <p:sldId id="275" r:id="rId21"/>
    <p:sldId id="276" r:id="rId22"/>
    <p:sldId id="277" r:id="rId23"/>
    <p:sldId id="278" r:id="rId24"/>
    <p:sldId id="279" r:id="rId25"/>
    <p:sldId id="280"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B61BEF0D-F0BB-DE4B-95CE-6DB70DBA9567}" type="datetimeFigureOut">
              <a:rPr lang="en-US" smtClean="0"/>
              <a:pPr/>
              <a:t>1/26/2019</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07100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181376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443951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635592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320518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30381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19346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B61BEF0D-F0BB-DE4B-95CE-6DB70DBA9567}"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90315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B61BEF0D-F0BB-DE4B-95CE-6DB70DBA9567}"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2530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71436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38429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67457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16108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701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279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0302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80043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B61BEF0D-F0BB-DE4B-95CE-6DB70DBA9567}" type="datetimeFigureOut">
              <a:rPr lang="en-US" smtClean="0"/>
              <a:pPr/>
              <a:t>1/26/2019</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49651523"/>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 id="2147483780" r:id="rId15"/>
    <p:sldLayoutId id="2147483781" r:id="rId16"/>
    <p:sldLayoutId id="2147483782"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hr.wikipedia.org/wiki/Open_source" TargetMode="External"/><Relationship Id="rId3" Type="http://schemas.openxmlformats.org/officeDocument/2006/relationships/hyperlink" Target="http://hr.wikipedia.org/wiki/Programski_jezik" TargetMode="External"/><Relationship Id="rId7" Type="http://schemas.openxmlformats.org/officeDocument/2006/relationships/hyperlink" Target="http://hr.wikipedia.org/wiki/Python"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http://hr.wikipedia.org/wiki/Perl" TargetMode="External"/><Relationship Id="rId5" Type="http://schemas.openxmlformats.org/officeDocument/2006/relationships/hyperlink" Target="http://hr.wikipedia.org/wiki/Java_(programski_jezik)" TargetMode="External"/><Relationship Id="rId4" Type="http://schemas.openxmlformats.org/officeDocument/2006/relationships/hyperlink" Target="http://hr.wikipedia.org/wiki/PHP" TargetMode="External"/><Relationship Id="rId9"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601456" cy="2971801"/>
          </a:xfrm>
        </p:spPr>
        <p:txBody>
          <a:bodyPr>
            <a:normAutofit/>
          </a:bodyPr>
          <a:lstStyle/>
          <a:p>
            <a:r>
              <a:rPr lang="hr-HR" dirty="0"/>
              <a:t>Osnove </a:t>
            </a:r>
            <a:r>
              <a:rPr lang="hr-HR" dirty="0" err="1"/>
              <a:t>mySQL</a:t>
            </a:r>
            <a:r>
              <a:rPr lang="hr-HR" dirty="0"/>
              <a:t>-a	</a:t>
            </a:r>
            <a:br>
              <a:rPr lang="hr-HR" dirty="0"/>
            </a:br>
            <a:endParaRPr lang="hr-HR" dirty="0"/>
          </a:p>
        </p:txBody>
      </p:sp>
      <p:sp>
        <p:nvSpPr>
          <p:cNvPr id="4" name="Subtitle 3"/>
          <p:cNvSpPr>
            <a:spLocks noGrp="1"/>
          </p:cNvSpPr>
          <p:nvPr>
            <p:ph type="subTitle" idx="1"/>
          </p:nvPr>
        </p:nvSpPr>
        <p:spPr/>
        <p:txBody>
          <a:bodyPr/>
          <a:lstStyle/>
          <a:p>
            <a:endParaRPr lang="sr-Latn-BA"/>
          </a:p>
        </p:txBody>
      </p:sp>
    </p:spTree>
    <p:extLst>
      <p:ext uri="{BB962C8B-B14F-4D97-AF65-F5344CB8AC3E}">
        <p14:creationId xmlns:p14="http://schemas.microsoft.com/office/powerpoint/2010/main" val="2127515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mph" presetSubtype="0" fill="hold" grpId="0" nodeType="clickEffect">
                                  <p:stCondLst>
                                    <p:cond delay="0"/>
                                  </p:stCondLst>
                                  <p:childTnLst>
                                    <p:anim calcmode="discrete" valueType="str">
                                      <p:cBhvr override="childStyle">
                                        <p:cTn id="6" dur="2000" fill="hold"/>
                                        <p:tgtEl>
                                          <p:spTgt spid="2"/>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b="1" dirty="0"/>
              <a:t>Biranje baze podataka</a:t>
            </a:r>
            <a:endParaRPr lang="hr-HR" dirty="0"/>
          </a:p>
        </p:txBody>
      </p:sp>
      <p:sp>
        <p:nvSpPr>
          <p:cNvPr id="3" name="Content Placeholder 2"/>
          <p:cNvSpPr>
            <a:spLocks noGrp="1"/>
          </p:cNvSpPr>
          <p:nvPr>
            <p:ph idx="1"/>
          </p:nvPr>
        </p:nvSpPr>
        <p:spPr>
          <a:xfrm>
            <a:off x="502276" y="2292439"/>
            <a:ext cx="11178862" cy="4365938"/>
          </a:xfrm>
        </p:spPr>
        <p:txBody>
          <a:bodyPr>
            <a:normAutofit/>
          </a:bodyPr>
          <a:lstStyle/>
          <a:p>
            <a:r>
              <a:rPr lang="hr-HR" sz="2800" dirty="0"/>
              <a:t>Prije nego što u bazi podataka </a:t>
            </a:r>
            <a:r>
              <a:rPr lang="hr-HR" sz="2800" b="1" dirty="0"/>
              <a:t>zaposleni</a:t>
            </a:r>
            <a:r>
              <a:rPr lang="hr-HR" sz="2800" dirty="0"/>
              <a:t> napravimo novu tabelu ili uradimo bilo šta drugo u njoj, moramo obavijestiti MySQL da želimo da radimo u našoj novoj bazi</a:t>
            </a:r>
            <a:r>
              <a:rPr lang="pl-PL" sz="2800" dirty="0"/>
              <a:t>podataka. To se radi pomoću komande </a:t>
            </a:r>
            <a:r>
              <a:rPr lang="pl-PL" sz="2800" b="1" dirty="0">
                <a:solidFill>
                  <a:srgbClr val="92D050"/>
                </a:solidFill>
              </a:rPr>
              <a:t>use</a:t>
            </a:r>
            <a:r>
              <a:rPr lang="pl-PL" sz="2800" dirty="0"/>
              <a:t>, na sledeći način:</a:t>
            </a:r>
          </a:p>
          <a:p>
            <a:pPr marL="0" indent="0" algn="ctr">
              <a:buNone/>
            </a:pPr>
            <a:r>
              <a:rPr lang="hr-HR" sz="2800" b="1" dirty="0">
                <a:solidFill>
                  <a:srgbClr val="92D050"/>
                </a:solidFill>
              </a:rPr>
              <a:t>use</a:t>
            </a:r>
            <a:r>
              <a:rPr lang="hr-HR" sz="2800" dirty="0"/>
              <a:t> zaposleni</a:t>
            </a:r>
            <a:r>
              <a:rPr lang="hr-HR" sz="2800" b="1" dirty="0"/>
              <a:t>;</a:t>
            </a:r>
          </a:p>
          <a:p>
            <a:r>
              <a:rPr lang="pl-PL" sz="2800" b="1" dirty="0"/>
              <a:t>Sada je izabrana (otvorena</a:t>
            </a:r>
            <a:r>
              <a:rPr lang="pl-PL" sz="2800" dirty="0"/>
              <a:t>) baza podataka employee; za sve akcije koje izvršimo od sad pa nadalje, podrazumevaće se da se odnose na tu bazu podataka.</a:t>
            </a:r>
            <a:endParaRPr lang="hr-HR" sz="2800" dirty="0"/>
          </a:p>
        </p:txBody>
      </p:sp>
    </p:spTree>
    <p:extLst>
      <p:ext uri="{BB962C8B-B14F-4D97-AF65-F5344CB8AC3E}">
        <p14:creationId xmlns:p14="http://schemas.microsoft.com/office/powerpoint/2010/main" val="730495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b="1" dirty="0"/>
              <a:t>Pravljenje tabela</a:t>
            </a:r>
            <a:endParaRPr lang="hr-HR" dirty="0"/>
          </a:p>
        </p:txBody>
      </p:sp>
      <p:sp>
        <p:nvSpPr>
          <p:cNvPr id="3" name="Content Placeholder 2"/>
          <p:cNvSpPr>
            <a:spLocks noGrp="1"/>
          </p:cNvSpPr>
          <p:nvPr>
            <p:ph idx="1"/>
          </p:nvPr>
        </p:nvSpPr>
        <p:spPr>
          <a:xfrm>
            <a:off x="502276" y="2292439"/>
            <a:ext cx="11178862" cy="4365938"/>
          </a:xfrm>
        </p:spPr>
        <p:txBody>
          <a:bodyPr>
            <a:noAutofit/>
          </a:bodyPr>
          <a:lstStyle/>
          <a:p>
            <a:pPr algn="just"/>
            <a:r>
              <a:rPr lang="hr-HR" sz="2800" dirty="0"/>
              <a:t>Tabele u bazi podataka zaposleni napravit ćemo pomoću SQL-ove komande </a:t>
            </a:r>
            <a:r>
              <a:rPr lang="hr-HR" sz="2800" b="1" dirty="0">
                <a:solidFill>
                  <a:srgbClr val="92D050"/>
                </a:solidFill>
              </a:rPr>
              <a:t>CREATE </a:t>
            </a:r>
            <a:r>
              <a:rPr lang="nl-NL" sz="2800" b="1" dirty="0">
                <a:solidFill>
                  <a:srgbClr val="92D050"/>
                </a:solidFill>
              </a:rPr>
              <a:t>TABLE</a:t>
            </a:r>
            <a:r>
              <a:rPr lang="nl-NL" sz="2800" dirty="0">
                <a:solidFill>
                  <a:srgbClr val="92D050"/>
                </a:solidFill>
              </a:rPr>
              <a:t>. </a:t>
            </a:r>
            <a:r>
              <a:rPr lang="nl-NL" sz="2800" dirty="0"/>
              <a:t>Uobičajen oblik te komande je sledeći:</a:t>
            </a:r>
          </a:p>
          <a:p>
            <a:pPr marL="0" indent="0" algn="ctr">
              <a:buNone/>
            </a:pPr>
            <a:r>
              <a:rPr lang="hr-HR" sz="2800" b="1" dirty="0">
                <a:solidFill>
                  <a:srgbClr val="92D050"/>
                </a:solidFill>
              </a:rPr>
              <a:t>create table </a:t>
            </a:r>
            <a:r>
              <a:rPr lang="hr-HR" sz="2800" i="1" dirty="0" err="1"/>
              <a:t>ime_tabele</a:t>
            </a:r>
            <a:r>
              <a:rPr lang="hr-HR" sz="2800" i="1" dirty="0"/>
              <a:t> </a:t>
            </a:r>
            <a:r>
              <a:rPr lang="hr-HR" sz="2800" dirty="0"/>
              <a:t>( </a:t>
            </a:r>
            <a:r>
              <a:rPr lang="hr-HR" sz="2800" i="1" dirty="0"/>
              <a:t>definicije kolona tabele </a:t>
            </a:r>
            <a:r>
              <a:rPr lang="hr-HR" sz="2800" dirty="0"/>
              <a:t>) </a:t>
            </a:r>
            <a:r>
              <a:rPr lang="hr-HR" sz="2800" i="1" dirty="0"/>
              <a:t>[</a:t>
            </a:r>
            <a:r>
              <a:rPr lang="hr-HR" sz="2800" i="1" dirty="0" err="1"/>
              <a:t>type</a:t>
            </a:r>
            <a:r>
              <a:rPr lang="hr-HR" sz="2800" i="1" dirty="0"/>
              <a:t>=</a:t>
            </a:r>
            <a:r>
              <a:rPr lang="hr-HR" sz="2800" i="1" dirty="0" err="1"/>
              <a:t>tip_tabele</a:t>
            </a:r>
            <a:r>
              <a:rPr lang="hr-HR" sz="2800" i="1" dirty="0"/>
              <a:t>];</a:t>
            </a:r>
          </a:p>
          <a:p>
            <a:pPr algn="just"/>
            <a:r>
              <a:rPr lang="hr-HR" sz="2800" dirty="0"/>
              <a:t>Kao što vidite, komanda počinje riječima </a:t>
            </a:r>
            <a:r>
              <a:rPr lang="hr-HR" sz="2800" b="1" dirty="0"/>
              <a:t>create table</a:t>
            </a:r>
            <a:r>
              <a:rPr lang="hr-HR" sz="2800" dirty="0"/>
              <a:t>, iza kojih slijedi ime tabele koju bismo željeli da napravimo, a zatim dolazi grupa definicija svih kolona tabele. Na kraju komande možete po potrebi zadati tip mašine baze podataka koji biste željeli da se koristi.</a:t>
            </a:r>
          </a:p>
        </p:txBody>
      </p:sp>
    </p:spTree>
    <p:extLst>
      <p:ext uri="{BB962C8B-B14F-4D97-AF65-F5344CB8AC3E}">
        <p14:creationId xmlns:p14="http://schemas.microsoft.com/office/powerpoint/2010/main" val="832908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Primjer tabele sektor i zaposlenik</a:t>
            </a:r>
          </a:p>
        </p:txBody>
      </p:sp>
      <p:sp>
        <p:nvSpPr>
          <p:cNvPr id="3" name="Content Placeholder 2"/>
          <p:cNvSpPr>
            <a:spLocks noGrp="1"/>
          </p:cNvSpPr>
          <p:nvPr>
            <p:ph idx="1"/>
          </p:nvPr>
        </p:nvSpPr>
        <p:spPr>
          <a:xfrm>
            <a:off x="502276" y="2292439"/>
            <a:ext cx="11689724" cy="4365938"/>
          </a:xfrm>
        </p:spPr>
        <p:txBody>
          <a:bodyPr>
            <a:normAutofit fontScale="92500" lnSpcReduction="20000"/>
          </a:bodyPr>
          <a:lstStyle/>
          <a:p>
            <a:pPr marL="0" indent="0">
              <a:buNone/>
            </a:pPr>
            <a:r>
              <a:rPr lang="en-US" sz="2800" b="1" dirty="0">
                <a:solidFill>
                  <a:srgbClr val="92D050"/>
                </a:solidFill>
              </a:rPr>
              <a:t>create table </a:t>
            </a:r>
            <a:r>
              <a:rPr lang="en-US" sz="2800" dirty="0" err="1"/>
              <a:t>sektor</a:t>
            </a:r>
            <a:r>
              <a:rPr lang="en-US" sz="2800" dirty="0"/>
              <a:t>(</a:t>
            </a:r>
            <a:endParaRPr lang="hr-HR" sz="2800" dirty="0"/>
          </a:p>
          <a:p>
            <a:pPr marL="914400" lvl="2" indent="0">
              <a:buNone/>
            </a:pPr>
            <a:r>
              <a:rPr lang="en-US" sz="2000" dirty="0" err="1"/>
              <a:t>sektorID</a:t>
            </a:r>
            <a:r>
              <a:rPr lang="en-US" sz="2000" dirty="0"/>
              <a:t> </a:t>
            </a:r>
            <a:r>
              <a:rPr lang="en-US" sz="2000" dirty="0" err="1"/>
              <a:t>int</a:t>
            </a:r>
            <a:r>
              <a:rPr lang="en-US" sz="2000" dirty="0"/>
              <a:t> </a:t>
            </a:r>
            <a:r>
              <a:rPr lang="en-US" sz="2000" b="1" dirty="0">
                <a:solidFill>
                  <a:srgbClr val="92D050"/>
                </a:solidFill>
              </a:rPr>
              <a:t>not null </a:t>
            </a:r>
            <a:r>
              <a:rPr lang="en-US" sz="2000" b="1" dirty="0" err="1">
                <a:solidFill>
                  <a:srgbClr val="92D050"/>
                </a:solidFill>
              </a:rPr>
              <a:t>auto_increment</a:t>
            </a:r>
            <a:r>
              <a:rPr lang="en-US" sz="2000" b="1" dirty="0">
                <a:solidFill>
                  <a:srgbClr val="92D050"/>
                </a:solidFill>
              </a:rPr>
              <a:t> primary key</a:t>
            </a:r>
            <a:r>
              <a:rPr lang="en-US" sz="2000" dirty="0"/>
              <a:t>,</a:t>
            </a:r>
            <a:endParaRPr lang="hr-HR" sz="2000" dirty="0"/>
          </a:p>
          <a:p>
            <a:pPr marL="914400" lvl="2" indent="0">
              <a:buNone/>
            </a:pPr>
            <a:r>
              <a:rPr lang="en-US" sz="2000" dirty="0" err="1"/>
              <a:t>ime</a:t>
            </a:r>
            <a:r>
              <a:rPr lang="en-US" sz="2000" dirty="0"/>
              <a:t> </a:t>
            </a:r>
            <a:r>
              <a:rPr lang="en-US" sz="2000" b="1" dirty="0" err="1">
                <a:solidFill>
                  <a:srgbClr val="92D050"/>
                </a:solidFill>
              </a:rPr>
              <a:t>varchar</a:t>
            </a:r>
            <a:r>
              <a:rPr lang="en-US" sz="2000" b="1" dirty="0">
                <a:solidFill>
                  <a:srgbClr val="92D050"/>
                </a:solidFill>
              </a:rPr>
              <a:t>(30)</a:t>
            </a:r>
            <a:endParaRPr lang="hr-HR" sz="2000" b="1" dirty="0">
              <a:solidFill>
                <a:srgbClr val="92D050"/>
              </a:solidFill>
            </a:endParaRPr>
          </a:p>
          <a:p>
            <a:pPr marL="0" indent="0">
              <a:buNone/>
            </a:pPr>
            <a:r>
              <a:rPr lang="en-US" sz="2800" dirty="0"/>
              <a:t>);</a:t>
            </a:r>
            <a:endParaRPr lang="hr-HR" sz="2800" dirty="0"/>
          </a:p>
          <a:p>
            <a:pPr marL="0" indent="0">
              <a:buNone/>
            </a:pPr>
            <a:r>
              <a:rPr lang="hr-HR" sz="2800" b="1" dirty="0">
                <a:solidFill>
                  <a:srgbClr val="92D050"/>
                </a:solidFill>
              </a:rPr>
              <a:t>create table </a:t>
            </a:r>
            <a:r>
              <a:rPr lang="hr-HR" sz="2800" dirty="0"/>
              <a:t>zaposlenik(</a:t>
            </a:r>
          </a:p>
          <a:p>
            <a:pPr marL="0" indent="0">
              <a:buNone/>
            </a:pPr>
            <a:r>
              <a:rPr lang="hr-HR" sz="2800" dirty="0"/>
              <a:t>zaposlenik </a:t>
            </a:r>
            <a:r>
              <a:rPr lang="hr-HR" sz="2800" b="1" dirty="0" err="1">
                <a:solidFill>
                  <a:srgbClr val="92D050"/>
                </a:solidFill>
              </a:rPr>
              <a:t>int</a:t>
            </a:r>
            <a:r>
              <a:rPr lang="hr-HR" sz="2800" b="1" dirty="0">
                <a:solidFill>
                  <a:srgbClr val="92D050"/>
                </a:solidFill>
              </a:rPr>
              <a:t> </a:t>
            </a:r>
            <a:r>
              <a:rPr lang="hr-HR" sz="2800" b="1" dirty="0" err="1">
                <a:solidFill>
                  <a:srgbClr val="92D050"/>
                </a:solidFill>
              </a:rPr>
              <a:t>not</a:t>
            </a:r>
            <a:r>
              <a:rPr lang="hr-HR" sz="2800" b="1" dirty="0">
                <a:solidFill>
                  <a:srgbClr val="92D050"/>
                </a:solidFill>
              </a:rPr>
              <a:t> </a:t>
            </a:r>
            <a:r>
              <a:rPr lang="hr-HR" sz="2800" b="1" dirty="0" err="1">
                <a:solidFill>
                  <a:srgbClr val="92D050"/>
                </a:solidFill>
              </a:rPr>
              <a:t>null</a:t>
            </a:r>
            <a:r>
              <a:rPr lang="hr-HR" sz="2800" b="1" dirty="0">
                <a:solidFill>
                  <a:srgbClr val="92D050"/>
                </a:solidFill>
              </a:rPr>
              <a:t> </a:t>
            </a:r>
            <a:r>
              <a:rPr lang="hr-HR" sz="2800" b="1" dirty="0" err="1">
                <a:solidFill>
                  <a:srgbClr val="92D050"/>
                </a:solidFill>
              </a:rPr>
              <a:t>auto_increment</a:t>
            </a:r>
            <a:r>
              <a:rPr lang="hr-HR" sz="2800" b="1" dirty="0">
                <a:solidFill>
                  <a:srgbClr val="92D050"/>
                </a:solidFill>
              </a:rPr>
              <a:t> </a:t>
            </a:r>
            <a:r>
              <a:rPr lang="hr-HR" sz="2800" b="1" dirty="0" err="1">
                <a:solidFill>
                  <a:srgbClr val="92D050"/>
                </a:solidFill>
              </a:rPr>
              <a:t>primary</a:t>
            </a:r>
            <a:r>
              <a:rPr lang="hr-HR" sz="2800" b="1" dirty="0">
                <a:solidFill>
                  <a:srgbClr val="92D050"/>
                </a:solidFill>
              </a:rPr>
              <a:t> key</a:t>
            </a:r>
            <a:r>
              <a:rPr lang="hr-HR" sz="2800" dirty="0"/>
              <a:t>,</a:t>
            </a:r>
          </a:p>
          <a:p>
            <a:pPr marL="0" indent="0">
              <a:buNone/>
            </a:pPr>
            <a:r>
              <a:rPr lang="hr-HR" sz="2800" dirty="0"/>
              <a:t>ime </a:t>
            </a:r>
            <a:r>
              <a:rPr lang="hr-HR" sz="2800" b="1" dirty="0" err="1">
                <a:solidFill>
                  <a:srgbClr val="92D050"/>
                </a:solidFill>
              </a:rPr>
              <a:t>varchar</a:t>
            </a:r>
            <a:r>
              <a:rPr lang="hr-HR" sz="2800" b="1" dirty="0">
                <a:solidFill>
                  <a:srgbClr val="92D050"/>
                </a:solidFill>
              </a:rPr>
              <a:t>(30)</a:t>
            </a:r>
            <a:r>
              <a:rPr lang="hr-HR" sz="2800" dirty="0"/>
              <a:t>,</a:t>
            </a:r>
          </a:p>
          <a:p>
            <a:pPr marL="0" indent="0">
              <a:buNone/>
            </a:pPr>
            <a:r>
              <a:rPr lang="hr-HR" sz="2800" dirty="0"/>
              <a:t>posao </a:t>
            </a:r>
            <a:r>
              <a:rPr lang="hr-HR" sz="2800" b="1" dirty="0" err="1">
                <a:solidFill>
                  <a:srgbClr val="92D050"/>
                </a:solidFill>
              </a:rPr>
              <a:t>varchar</a:t>
            </a:r>
            <a:r>
              <a:rPr lang="hr-HR" sz="2800" b="1" dirty="0">
                <a:solidFill>
                  <a:srgbClr val="92D050"/>
                </a:solidFill>
              </a:rPr>
              <a:t> (30),</a:t>
            </a:r>
          </a:p>
          <a:p>
            <a:pPr marL="0" indent="0">
              <a:buNone/>
            </a:pPr>
            <a:r>
              <a:rPr lang="hr-HR" sz="2800" dirty="0" err="1"/>
              <a:t>sektorID</a:t>
            </a:r>
            <a:r>
              <a:rPr lang="hr-HR" sz="2800" dirty="0"/>
              <a:t> </a:t>
            </a:r>
            <a:r>
              <a:rPr lang="hr-HR" sz="2800" b="1" dirty="0" err="1">
                <a:solidFill>
                  <a:srgbClr val="92D050"/>
                </a:solidFill>
              </a:rPr>
              <a:t>int</a:t>
            </a:r>
            <a:r>
              <a:rPr lang="hr-HR" sz="2800" b="1" dirty="0">
                <a:solidFill>
                  <a:srgbClr val="92D050"/>
                </a:solidFill>
              </a:rPr>
              <a:t> </a:t>
            </a:r>
            <a:r>
              <a:rPr lang="hr-HR" sz="2800" b="1" dirty="0" err="1">
                <a:solidFill>
                  <a:srgbClr val="92D050"/>
                </a:solidFill>
              </a:rPr>
              <a:t>not</a:t>
            </a:r>
            <a:r>
              <a:rPr lang="hr-HR" sz="2800" b="1" dirty="0">
                <a:solidFill>
                  <a:srgbClr val="92D050"/>
                </a:solidFill>
              </a:rPr>
              <a:t> </a:t>
            </a:r>
            <a:r>
              <a:rPr lang="hr-HR" sz="2800" b="1" dirty="0" err="1">
                <a:solidFill>
                  <a:srgbClr val="92D050"/>
                </a:solidFill>
              </a:rPr>
              <a:t>null</a:t>
            </a:r>
            <a:r>
              <a:rPr lang="hr-HR" sz="2800" b="1" dirty="0">
                <a:solidFill>
                  <a:srgbClr val="92D050"/>
                </a:solidFill>
              </a:rPr>
              <a:t> </a:t>
            </a:r>
            <a:r>
              <a:rPr lang="hr-HR" sz="2800" b="1" dirty="0" err="1">
                <a:solidFill>
                  <a:srgbClr val="92D050"/>
                </a:solidFill>
              </a:rPr>
              <a:t>references</a:t>
            </a:r>
            <a:r>
              <a:rPr lang="hr-HR" sz="2800" dirty="0"/>
              <a:t> sektor(</a:t>
            </a:r>
            <a:r>
              <a:rPr lang="hr-HR" sz="2800" dirty="0" err="1"/>
              <a:t>sektorID</a:t>
            </a:r>
            <a:r>
              <a:rPr lang="hr-HR" sz="2800" dirty="0"/>
              <a:t>)</a:t>
            </a:r>
          </a:p>
          <a:p>
            <a:pPr marL="0" indent="0">
              <a:buNone/>
            </a:pPr>
            <a:r>
              <a:rPr lang="hr-HR" sz="2800" dirty="0"/>
              <a:t>);</a:t>
            </a:r>
          </a:p>
        </p:txBody>
      </p:sp>
    </p:spTree>
    <p:extLst>
      <p:ext uri="{BB962C8B-B14F-4D97-AF65-F5344CB8AC3E}">
        <p14:creationId xmlns:p14="http://schemas.microsoft.com/office/powerpoint/2010/main" val="1633248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Primjer tabele </a:t>
            </a:r>
          </a:p>
        </p:txBody>
      </p:sp>
      <p:sp>
        <p:nvSpPr>
          <p:cNvPr id="3" name="Content Placeholder 2"/>
          <p:cNvSpPr>
            <a:spLocks noGrp="1"/>
          </p:cNvSpPr>
          <p:nvPr>
            <p:ph idx="1"/>
          </p:nvPr>
        </p:nvSpPr>
        <p:spPr>
          <a:xfrm>
            <a:off x="502276" y="2292439"/>
            <a:ext cx="11178862" cy="4365938"/>
          </a:xfrm>
        </p:spPr>
        <p:txBody>
          <a:bodyPr>
            <a:normAutofit/>
          </a:bodyPr>
          <a:lstStyle/>
          <a:p>
            <a:pPr marL="0" indent="0">
              <a:buNone/>
            </a:pPr>
            <a:r>
              <a:rPr lang="hr-HR" b="1" dirty="0">
                <a:solidFill>
                  <a:srgbClr val="92D050"/>
                </a:solidFill>
              </a:rPr>
              <a:t>create table </a:t>
            </a:r>
            <a:r>
              <a:rPr lang="hr-HR" dirty="0" err="1"/>
              <a:t>vještine_zaposlenog</a:t>
            </a:r>
            <a:r>
              <a:rPr lang="hr-HR" dirty="0"/>
              <a:t> (</a:t>
            </a:r>
          </a:p>
          <a:p>
            <a:pPr marL="0" indent="0">
              <a:buNone/>
            </a:pPr>
            <a:r>
              <a:rPr lang="hr-HR" dirty="0"/>
              <a:t>	zaposlenik </a:t>
            </a:r>
            <a:r>
              <a:rPr lang="hr-HR" b="1" dirty="0" err="1">
                <a:solidFill>
                  <a:srgbClr val="92D050"/>
                </a:solidFill>
              </a:rPr>
              <a:t>int</a:t>
            </a:r>
            <a:r>
              <a:rPr lang="hr-HR" b="1" dirty="0">
                <a:solidFill>
                  <a:srgbClr val="92D050"/>
                </a:solidFill>
              </a:rPr>
              <a:t> </a:t>
            </a:r>
            <a:r>
              <a:rPr lang="hr-HR" b="1" dirty="0" err="1">
                <a:solidFill>
                  <a:srgbClr val="92D050"/>
                </a:solidFill>
              </a:rPr>
              <a:t>not</a:t>
            </a:r>
            <a:r>
              <a:rPr lang="hr-HR" b="1" dirty="0">
                <a:solidFill>
                  <a:srgbClr val="92D050"/>
                </a:solidFill>
              </a:rPr>
              <a:t> </a:t>
            </a:r>
            <a:r>
              <a:rPr lang="hr-HR" b="1" dirty="0" err="1">
                <a:solidFill>
                  <a:srgbClr val="92D050"/>
                </a:solidFill>
              </a:rPr>
              <a:t>null</a:t>
            </a:r>
            <a:r>
              <a:rPr lang="hr-HR" b="1" dirty="0">
                <a:solidFill>
                  <a:srgbClr val="92D050"/>
                </a:solidFill>
              </a:rPr>
              <a:t> </a:t>
            </a:r>
            <a:r>
              <a:rPr lang="hr-HR" b="1" dirty="0" err="1">
                <a:solidFill>
                  <a:srgbClr val="92D050"/>
                </a:solidFill>
              </a:rPr>
              <a:t>references</a:t>
            </a:r>
            <a:r>
              <a:rPr lang="hr-HR" dirty="0"/>
              <a:t> zaposlenik(zaposlenik),</a:t>
            </a:r>
          </a:p>
          <a:p>
            <a:pPr marL="0" indent="0">
              <a:buNone/>
            </a:pPr>
            <a:r>
              <a:rPr lang="hr-HR" dirty="0"/>
              <a:t>	</a:t>
            </a:r>
            <a:r>
              <a:rPr lang="hr-HR" dirty="0" err="1"/>
              <a:t>vjestina</a:t>
            </a:r>
            <a:r>
              <a:rPr lang="hr-HR" dirty="0"/>
              <a:t> </a:t>
            </a:r>
            <a:r>
              <a:rPr lang="hr-HR" b="1" dirty="0" err="1">
                <a:solidFill>
                  <a:srgbClr val="92D050"/>
                </a:solidFill>
              </a:rPr>
              <a:t>varchar</a:t>
            </a:r>
            <a:r>
              <a:rPr lang="hr-HR" b="1" dirty="0">
                <a:solidFill>
                  <a:srgbClr val="92D050"/>
                </a:solidFill>
              </a:rPr>
              <a:t>(15) </a:t>
            </a:r>
            <a:r>
              <a:rPr lang="hr-HR" b="1" dirty="0" err="1">
                <a:solidFill>
                  <a:srgbClr val="92D050"/>
                </a:solidFill>
              </a:rPr>
              <a:t>not</a:t>
            </a:r>
            <a:r>
              <a:rPr lang="hr-HR" b="1" dirty="0">
                <a:solidFill>
                  <a:srgbClr val="92D050"/>
                </a:solidFill>
              </a:rPr>
              <a:t> </a:t>
            </a:r>
            <a:r>
              <a:rPr lang="hr-HR" b="1" dirty="0" err="1">
                <a:solidFill>
                  <a:srgbClr val="92D050"/>
                </a:solidFill>
              </a:rPr>
              <a:t>null</a:t>
            </a:r>
            <a:r>
              <a:rPr lang="hr-HR" dirty="0"/>
              <a:t>,</a:t>
            </a:r>
          </a:p>
          <a:p>
            <a:pPr marL="0" indent="0">
              <a:buNone/>
            </a:pPr>
            <a:r>
              <a:rPr lang="hr-HR" b="1" dirty="0">
                <a:solidFill>
                  <a:srgbClr val="92D050"/>
                </a:solidFill>
              </a:rPr>
              <a:t>	</a:t>
            </a:r>
            <a:r>
              <a:rPr lang="hr-HR" b="1" dirty="0" err="1">
                <a:solidFill>
                  <a:srgbClr val="92D050"/>
                </a:solidFill>
              </a:rPr>
              <a:t>primary</a:t>
            </a:r>
            <a:r>
              <a:rPr lang="hr-HR" b="1" dirty="0">
                <a:solidFill>
                  <a:srgbClr val="92D050"/>
                </a:solidFill>
              </a:rPr>
              <a:t> key </a:t>
            </a:r>
            <a:r>
              <a:rPr lang="hr-HR" dirty="0"/>
              <a:t>(zaposlenik, </a:t>
            </a:r>
            <a:r>
              <a:rPr lang="hr-HR" dirty="0" err="1"/>
              <a:t>vjestina</a:t>
            </a:r>
            <a:r>
              <a:rPr lang="hr-HR" dirty="0"/>
              <a:t>));</a:t>
            </a:r>
          </a:p>
          <a:p>
            <a:pPr marL="0" indent="0">
              <a:buNone/>
            </a:pPr>
            <a:r>
              <a:rPr lang="hr-HR" b="1" dirty="0">
                <a:solidFill>
                  <a:srgbClr val="92D050"/>
                </a:solidFill>
              </a:rPr>
              <a:t>create table </a:t>
            </a:r>
            <a:r>
              <a:rPr lang="hr-HR" dirty="0"/>
              <a:t>klijent (</a:t>
            </a:r>
          </a:p>
          <a:p>
            <a:pPr marL="0" indent="0">
              <a:buNone/>
            </a:pPr>
            <a:r>
              <a:rPr lang="hr-HR" dirty="0"/>
              <a:t>	</a:t>
            </a:r>
            <a:r>
              <a:rPr lang="hr-HR" dirty="0" err="1"/>
              <a:t>klijentID</a:t>
            </a:r>
            <a:r>
              <a:rPr lang="hr-HR" dirty="0"/>
              <a:t> </a:t>
            </a:r>
            <a:r>
              <a:rPr lang="hr-HR" b="1" dirty="0" err="1">
                <a:solidFill>
                  <a:srgbClr val="92D050"/>
                </a:solidFill>
              </a:rPr>
              <a:t>int</a:t>
            </a:r>
            <a:r>
              <a:rPr lang="hr-HR" b="1" dirty="0">
                <a:solidFill>
                  <a:srgbClr val="92D050"/>
                </a:solidFill>
              </a:rPr>
              <a:t> </a:t>
            </a:r>
            <a:r>
              <a:rPr lang="hr-HR" b="1" dirty="0" err="1">
                <a:solidFill>
                  <a:srgbClr val="92D050"/>
                </a:solidFill>
              </a:rPr>
              <a:t>not</a:t>
            </a:r>
            <a:r>
              <a:rPr lang="hr-HR" b="1" dirty="0">
                <a:solidFill>
                  <a:srgbClr val="92D050"/>
                </a:solidFill>
              </a:rPr>
              <a:t> </a:t>
            </a:r>
            <a:r>
              <a:rPr lang="hr-HR" b="1" dirty="0" err="1">
                <a:solidFill>
                  <a:srgbClr val="92D050"/>
                </a:solidFill>
              </a:rPr>
              <a:t>null</a:t>
            </a:r>
            <a:r>
              <a:rPr lang="hr-HR" b="1" dirty="0">
                <a:solidFill>
                  <a:srgbClr val="92D050"/>
                </a:solidFill>
              </a:rPr>
              <a:t> </a:t>
            </a:r>
            <a:r>
              <a:rPr lang="hr-HR" b="1" dirty="0" err="1">
                <a:solidFill>
                  <a:srgbClr val="92D050"/>
                </a:solidFill>
              </a:rPr>
              <a:t>auto_increment</a:t>
            </a:r>
            <a:r>
              <a:rPr lang="hr-HR" b="1" dirty="0">
                <a:solidFill>
                  <a:srgbClr val="92D050"/>
                </a:solidFill>
              </a:rPr>
              <a:t> </a:t>
            </a:r>
            <a:r>
              <a:rPr lang="hr-HR" b="1" dirty="0" err="1">
                <a:solidFill>
                  <a:srgbClr val="92D050"/>
                </a:solidFill>
              </a:rPr>
              <a:t>primary</a:t>
            </a:r>
            <a:r>
              <a:rPr lang="hr-HR" b="1" dirty="0">
                <a:solidFill>
                  <a:srgbClr val="92D050"/>
                </a:solidFill>
              </a:rPr>
              <a:t> key</a:t>
            </a:r>
            <a:r>
              <a:rPr lang="hr-HR" dirty="0"/>
              <a:t>,</a:t>
            </a:r>
          </a:p>
          <a:p>
            <a:pPr marL="0" indent="0">
              <a:buNone/>
            </a:pPr>
            <a:r>
              <a:rPr lang="hr-HR" dirty="0"/>
              <a:t>	ime </a:t>
            </a:r>
            <a:r>
              <a:rPr lang="hr-HR" b="1" dirty="0" err="1">
                <a:solidFill>
                  <a:srgbClr val="92D050"/>
                </a:solidFill>
              </a:rPr>
              <a:t>varchar</a:t>
            </a:r>
            <a:r>
              <a:rPr lang="hr-HR" b="1" dirty="0">
                <a:solidFill>
                  <a:srgbClr val="92D050"/>
                </a:solidFill>
              </a:rPr>
              <a:t>(40)</a:t>
            </a:r>
            <a:r>
              <a:rPr lang="hr-HR" dirty="0"/>
              <a:t>,</a:t>
            </a:r>
          </a:p>
          <a:p>
            <a:pPr marL="0" indent="0">
              <a:buNone/>
            </a:pPr>
            <a:r>
              <a:rPr lang="hr-HR" dirty="0"/>
              <a:t>	adresa </a:t>
            </a:r>
            <a:r>
              <a:rPr lang="hr-HR" b="1" dirty="0" err="1">
                <a:solidFill>
                  <a:srgbClr val="92D050"/>
                </a:solidFill>
              </a:rPr>
              <a:t>varchar</a:t>
            </a:r>
            <a:r>
              <a:rPr lang="hr-HR" b="1" dirty="0">
                <a:solidFill>
                  <a:srgbClr val="92D050"/>
                </a:solidFill>
              </a:rPr>
              <a:t>(100)</a:t>
            </a:r>
            <a:r>
              <a:rPr lang="hr-HR" dirty="0"/>
              <a:t>,</a:t>
            </a:r>
          </a:p>
          <a:p>
            <a:pPr marL="0" indent="0">
              <a:buNone/>
            </a:pPr>
            <a:r>
              <a:rPr lang="hr-HR" dirty="0"/>
              <a:t>	</a:t>
            </a:r>
            <a:r>
              <a:rPr lang="hr-HR" dirty="0" err="1"/>
              <a:t>kontakt_osoba</a:t>
            </a:r>
            <a:r>
              <a:rPr lang="hr-HR" dirty="0"/>
              <a:t> </a:t>
            </a:r>
            <a:r>
              <a:rPr lang="hr-HR" b="1" dirty="0" err="1">
                <a:solidFill>
                  <a:srgbClr val="92D050"/>
                </a:solidFill>
              </a:rPr>
              <a:t>varchar</a:t>
            </a:r>
            <a:r>
              <a:rPr lang="hr-HR" b="1" dirty="0">
                <a:solidFill>
                  <a:srgbClr val="92D050"/>
                </a:solidFill>
              </a:rPr>
              <a:t> ( 80) </a:t>
            </a:r>
            <a:r>
              <a:rPr lang="hr-HR" dirty="0"/>
              <a:t>,</a:t>
            </a:r>
          </a:p>
          <a:p>
            <a:pPr marL="0" indent="0">
              <a:buNone/>
            </a:pPr>
            <a:r>
              <a:rPr lang="hr-HR" dirty="0"/>
              <a:t>	</a:t>
            </a:r>
            <a:r>
              <a:rPr lang="hr-HR" dirty="0" err="1"/>
              <a:t>broj_kontakt_osobe</a:t>
            </a:r>
            <a:r>
              <a:rPr lang="hr-HR" dirty="0"/>
              <a:t> </a:t>
            </a:r>
            <a:r>
              <a:rPr lang="hr-HR" b="1" dirty="0" err="1">
                <a:solidFill>
                  <a:srgbClr val="92D050"/>
                </a:solidFill>
              </a:rPr>
              <a:t>char</a:t>
            </a:r>
            <a:r>
              <a:rPr lang="hr-HR" b="1" dirty="0">
                <a:solidFill>
                  <a:srgbClr val="92D050"/>
                </a:solidFill>
              </a:rPr>
              <a:t>(12)</a:t>
            </a:r>
            <a:r>
              <a:rPr lang="hr-HR" dirty="0"/>
              <a:t>);</a:t>
            </a:r>
          </a:p>
          <a:p>
            <a:endParaRPr lang="hr-HR" dirty="0"/>
          </a:p>
          <a:p>
            <a:endParaRPr lang="hr-HR" dirty="0"/>
          </a:p>
        </p:txBody>
      </p:sp>
    </p:spTree>
    <p:extLst>
      <p:ext uri="{BB962C8B-B14F-4D97-AF65-F5344CB8AC3E}">
        <p14:creationId xmlns:p14="http://schemas.microsoft.com/office/powerpoint/2010/main" val="3519898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Primjer tabele</a:t>
            </a:r>
          </a:p>
        </p:txBody>
      </p:sp>
      <p:sp>
        <p:nvSpPr>
          <p:cNvPr id="3" name="Content Placeholder 2"/>
          <p:cNvSpPr>
            <a:spLocks noGrp="1"/>
          </p:cNvSpPr>
          <p:nvPr>
            <p:ph idx="1"/>
          </p:nvPr>
        </p:nvSpPr>
        <p:spPr>
          <a:xfrm>
            <a:off x="796491" y="2590621"/>
            <a:ext cx="9478337" cy="3416300"/>
          </a:xfrm>
        </p:spPr>
        <p:txBody>
          <a:bodyPr>
            <a:noAutofit/>
          </a:bodyPr>
          <a:lstStyle/>
          <a:p>
            <a:pPr marL="0" indent="0">
              <a:buNone/>
            </a:pPr>
            <a:r>
              <a:rPr lang="hr-HR" sz="2400" b="1" dirty="0">
                <a:solidFill>
                  <a:srgbClr val="92D050"/>
                </a:solidFill>
              </a:rPr>
              <a:t>create table </a:t>
            </a:r>
            <a:r>
              <a:rPr lang="hr-HR" sz="2400" dirty="0"/>
              <a:t>zadatak( </a:t>
            </a:r>
          </a:p>
          <a:p>
            <a:pPr marL="0" indent="0">
              <a:buNone/>
            </a:pPr>
            <a:r>
              <a:rPr lang="hr-HR" sz="2400" dirty="0"/>
              <a:t>	</a:t>
            </a:r>
            <a:r>
              <a:rPr lang="hr-HR" sz="2400" dirty="0" err="1"/>
              <a:t>klijentID</a:t>
            </a:r>
            <a:r>
              <a:rPr lang="hr-HR" sz="2400" dirty="0"/>
              <a:t> </a:t>
            </a:r>
            <a:r>
              <a:rPr lang="hr-HR" sz="2400" b="1" dirty="0" err="1">
                <a:solidFill>
                  <a:srgbClr val="92D050"/>
                </a:solidFill>
              </a:rPr>
              <a:t>int</a:t>
            </a:r>
            <a:r>
              <a:rPr lang="hr-HR" sz="2400" b="1" dirty="0">
                <a:solidFill>
                  <a:srgbClr val="92D050"/>
                </a:solidFill>
              </a:rPr>
              <a:t> </a:t>
            </a:r>
            <a:r>
              <a:rPr lang="hr-HR" sz="2400" b="1" dirty="0" err="1">
                <a:solidFill>
                  <a:srgbClr val="92D050"/>
                </a:solidFill>
              </a:rPr>
              <a:t>not</a:t>
            </a:r>
            <a:r>
              <a:rPr lang="hr-HR" sz="2400" b="1" dirty="0">
                <a:solidFill>
                  <a:srgbClr val="92D050"/>
                </a:solidFill>
              </a:rPr>
              <a:t> </a:t>
            </a:r>
            <a:r>
              <a:rPr lang="hr-HR" sz="2400" b="1" dirty="0" err="1">
                <a:solidFill>
                  <a:srgbClr val="92D050"/>
                </a:solidFill>
              </a:rPr>
              <a:t>null</a:t>
            </a:r>
            <a:r>
              <a:rPr lang="hr-HR" sz="2400" b="1" dirty="0">
                <a:solidFill>
                  <a:srgbClr val="92D050"/>
                </a:solidFill>
              </a:rPr>
              <a:t> </a:t>
            </a:r>
            <a:r>
              <a:rPr lang="hr-HR" sz="2400" b="1" dirty="0" err="1">
                <a:solidFill>
                  <a:srgbClr val="92D050"/>
                </a:solidFill>
              </a:rPr>
              <a:t>references</a:t>
            </a:r>
            <a:r>
              <a:rPr lang="hr-HR" sz="2400" b="1" dirty="0">
                <a:solidFill>
                  <a:srgbClr val="92D050"/>
                </a:solidFill>
              </a:rPr>
              <a:t> </a:t>
            </a:r>
            <a:r>
              <a:rPr lang="hr-HR" sz="2400" dirty="0"/>
              <a:t>klijent(</a:t>
            </a:r>
            <a:r>
              <a:rPr lang="hr-HR" sz="2400" dirty="0" err="1"/>
              <a:t>klijentID</a:t>
            </a:r>
            <a:r>
              <a:rPr lang="hr-HR" sz="2400" dirty="0"/>
              <a:t>),</a:t>
            </a:r>
          </a:p>
          <a:p>
            <a:pPr marL="0" indent="0">
              <a:buNone/>
            </a:pPr>
            <a:r>
              <a:rPr lang="hr-HR" sz="2400" dirty="0"/>
              <a:t>	zaposlenik </a:t>
            </a:r>
            <a:r>
              <a:rPr lang="hr-HR" sz="2400" b="1" dirty="0" err="1">
                <a:solidFill>
                  <a:srgbClr val="92D050"/>
                </a:solidFill>
              </a:rPr>
              <a:t>int</a:t>
            </a:r>
            <a:r>
              <a:rPr lang="hr-HR" sz="2400" b="1" dirty="0">
                <a:solidFill>
                  <a:srgbClr val="92D050"/>
                </a:solidFill>
              </a:rPr>
              <a:t> </a:t>
            </a:r>
            <a:r>
              <a:rPr lang="hr-HR" sz="2400" b="1" dirty="0" err="1">
                <a:solidFill>
                  <a:srgbClr val="92D050"/>
                </a:solidFill>
              </a:rPr>
              <a:t>not</a:t>
            </a:r>
            <a:r>
              <a:rPr lang="hr-HR" sz="2400" b="1" dirty="0">
                <a:solidFill>
                  <a:srgbClr val="92D050"/>
                </a:solidFill>
              </a:rPr>
              <a:t> </a:t>
            </a:r>
            <a:r>
              <a:rPr lang="hr-HR" sz="2400" b="1" dirty="0" err="1">
                <a:solidFill>
                  <a:srgbClr val="92D050"/>
                </a:solidFill>
              </a:rPr>
              <a:t>null</a:t>
            </a:r>
            <a:r>
              <a:rPr lang="hr-HR" sz="2400" b="1" dirty="0">
                <a:solidFill>
                  <a:srgbClr val="92D050"/>
                </a:solidFill>
              </a:rPr>
              <a:t> </a:t>
            </a:r>
            <a:r>
              <a:rPr lang="hr-HR" sz="2400" b="1" dirty="0" err="1">
                <a:solidFill>
                  <a:srgbClr val="92D050"/>
                </a:solidFill>
              </a:rPr>
              <a:t>references</a:t>
            </a:r>
            <a:r>
              <a:rPr lang="hr-HR" sz="2400" b="1" dirty="0">
                <a:solidFill>
                  <a:srgbClr val="92D050"/>
                </a:solidFill>
              </a:rPr>
              <a:t> </a:t>
            </a:r>
            <a:r>
              <a:rPr lang="hr-HR" sz="2400" dirty="0"/>
              <a:t>zaposlenik(zaposlenik),</a:t>
            </a:r>
          </a:p>
          <a:p>
            <a:pPr marL="0" indent="0">
              <a:buNone/>
            </a:pPr>
            <a:r>
              <a:rPr lang="hr-HR" sz="2400" dirty="0"/>
              <a:t>	</a:t>
            </a:r>
            <a:r>
              <a:rPr lang="hr-HR" sz="2400" dirty="0" err="1"/>
              <a:t>datum_pocetka</a:t>
            </a:r>
            <a:r>
              <a:rPr lang="hr-HR" sz="2400" dirty="0"/>
              <a:t> </a:t>
            </a:r>
            <a:r>
              <a:rPr lang="hr-HR" sz="2400" b="1" dirty="0">
                <a:solidFill>
                  <a:srgbClr val="92D050"/>
                </a:solidFill>
              </a:rPr>
              <a:t>date </a:t>
            </a:r>
            <a:r>
              <a:rPr lang="hr-HR" sz="2400" b="1" dirty="0" err="1">
                <a:solidFill>
                  <a:srgbClr val="92D050"/>
                </a:solidFill>
              </a:rPr>
              <a:t>not</a:t>
            </a:r>
            <a:r>
              <a:rPr lang="hr-HR" sz="2400" b="1" dirty="0">
                <a:solidFill>
                  <a:srgbClr val="92D050"/>
                </a:solidFill>
              </a:rPr>
              <a:t> </a:t>
            </a:r>
            <a:r>
              <a:rPr lang="hr-HR" sz="2400" b="1" dirty="0" err="1">
                <a:solidFill>
                  <a:srgbClr val="92D050"/>
                </a:solidFill>
              </a:rPr>
              <a:t>null</a:t>
            </a:r>
            <a:r>
              <a:rPr lang="hr-HR" sz="2400" dirty="0"/>
              <a:t>,</a:t>
            </a:r>
          </a:p>
          <a:p>
            <a:pPr marL="0" indent="0">
              <a:buNone/>
            </a:pPr>
            <a:r>
              <a:rPr lang="hr-HR" sz="2400" dirty="0"/>
              <a:t>	sati </a:t>
            </a:r>
            <a:r>
              <a:rPr lang="hr-HR" sz="2400" b="1" dirty="0" err="1">
                <a:solidFill>
                  <a:srgbClr val="92D050"/>
                </a:solidFill>
              </a:rPr>
              <a:t>float</a:t>
            </a:r>
            <a:r>
              <a:rPr lang="hr-HR" sz="2400" dirty="0"/>
              <a:t>,</a:t>
            </a:r>
          </a:p>
          <a:p>
            <a:pPr marL="0" indent="0">
              <a:buNone/>
            </a:pPr>
            <a:r>
              <a:rPr lang="hr-HR" sz="2400" b="1" dirty="0">
                <a:solidFill>
                  <a:srgbClr val="92D050"/>
                </a:solidFill>
              </a:rPr>
              <a:t>	</a:t>
            </a:r>
            <a:r>
              <a:rPr lang="hr-HR" sz="2400" b="1" dirty="0" err="1">
                <a:solidFill>
                  <a:srgbClr val="92D050"/>
                </a:solidFill>
              </a:rPr>
              <a:t>primary</a:t>
            </a:r>
            <a:r>
              <a:rPr lang="hr-HR" sz="2400" b="1" dirty="0">
                <a:solidFill>
                  <a:srgbClr val="92D050"/>
                </a:solidFill>
              </a:rPr>
              <a:t> key</a:t>
            </a:r>
            <a:r>
              <a:rPr lang="hr-HR" sz="2400" dirty="0"/>
              <a:t> (</a:t>
            </a:r>
            <a:r>
              <a:rPr lang="hr-HR" sz="2400" dirty="0" err="1"/>
              <a:t>klijentID</a:t>
            </a:r>
            <a:r>
              <a:rPr lang="hr-HR" sz="2400" dirty="0"/>
              <a:t>, zaposlenik, </a:t>
            </a:r>
            <a:r>
              <a:rPr lang="hr-HR" sz="2400" dirty="0" err="1"/>
              <a:t>datum_pocetka</a:t>
            </a:r>
            <a:r>
              <a:rPr lang="hr-HR" sz="2400" dirty="0"/>
              <a:t>)</a:t>
            </a:r>
          </a:p>
          <a:p>
            <a:pPr marL="0" indent="0">
              <a:buNone/>
            </a:pPr>
            <a:r>
              <a:rPr lang="hr-HR" sz="2400" dirty="0"/>
              <a:t>);</a:t>
            </a:r>
          </a:p>
        </p:txBody>
      </p:sp>
    </p:spTree>
    <p:extLst>
      <p:ext uri="{BB962C8B-B14F-4D97-AF65-F5344CB8AC3E}">
        <p14:creationId xmlns:p14="http://schemas.microsoft.com/office/powerpoint/2010/main" val="609269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b="1" dirty="0"/>
              <a:t>Tipovi podataka u kolonama</a:t>
            </a:r>
            <a:endParaRPr lang="hr-HR" dirty="0"/>
          </a:p>
        </p:txBody>
      </p:sp>
      <p:sp>
        <p:nvSpPr>
          <p:cNvPr id="3" name="Content Placeholder 2"/>
          <p:cNvSpPr>
            <a:spLocks noGrp="1"/>
          </p:cNvSpPr>
          <p:nvPr>
            <p:ph idx="1"/>
          </p:nvPr>
        </p:nvSpPr>
        <p:spPr>
          <a:xfrm>
            <a:off x="502276" y="2292439"/>
            <a:ext cx="11178862" cy="4365938"/>
          </a:xfrm>
        </p:spPr>
        <p:txBody>
          <a:bodyPr>
            <a:normAutofit/>
          </a:bodyPr>
          <a:lstStyle/>
          <a:p>
            <a:pPr>
              <a:buFont typeface="+mj-lt"/>
              <a:buAutoNum type="arabicPeriod"/>
            </a:pPr>
            <a:r>
              <a:rPr lang="hr-HR" i="1" dirty="0"/>
              <a:t>Cjelobrojni </a:t>
            </a:r>
          </a:p>
          <a:p>
            <a:pPr>
              <a:buFont typeface="+mj-lt"/>
              <a:buAutoNum type="arabicPeriod"/>
            </a:pPr>
            <a:r>
              <a:rPr lang="hr-HR" i="1" dirty="0"/>
              <a:t>Decimalni</a:t>
            </a:r>
          </a:p>
          <a:p>
            <a:pPr>
              <a:buFont typeface="+mj-lt"/>
              <a:buAutoNum type="arabicPeriod"/>
            </a:pPr>
            <a:r>
              <a:rPr lang="hr-HR" i="1" dirty="0"/>
              <a:t>Znakovni</a:t>
            </a:r>
          </a:p>
          <a:p>
            <a:pPr>
              <a:buFont typeface="+mj-lt"/>
              <a:buAutoNum type="arabicPeriod"/>
            </a:pPr>
            <a:r>
              <a:rPr lang="hr-HR" i="1" dirty="0"/>
              <a:t>Datumsko vremenski</a:t>
            </a:r>
            <a:endParaRPr lang="hr-HR" dirty="0"/>
          </a:p>
        </p:txBody>
      </p:sp>
    </p:spTree>
    <p:extLst>
      <p:ext uri="{BB962C8B-B14F-4D97-AF65-F5344CB8AC3E}">
        <p14:creationId xmlns:p14="http://schemas.microsoft.com/office/powerpoint/2010/main" val="1952215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Cjelobrojni</a:t>
            </a:r>
          </a:p>
        </p:txBody>
      </p:sp>
      <p:sp>
        <p:nvSpPr>
          <p:cNvPr id="3" name="Content Placeholder 2"/>
          <p:cNvSpPr>
            <a:spLocks noGrp="1"/>
          </p:cNvSpPr>
          <p:nvPr>
            <p:ph idx="1"/>
          </p:nvPr>
        </p:nvSpPr>
        <p:spPr>
          <a:xfrm>
            <a:off x="257577" y="2292439"/>
            <a:ext cx="11423561" cy="4365938"/>
          </a:xfrm>
        </p:spPr>
        <p:txBody>
          <a:bodyPr>
            <a:noAutofit/>
          </a:bodyPr>
          <a:lstStyle/>
          <a:p>
            <a:r>
              <a:rPr lang="hr-HR" sz="2400" b="1" dirty="0">
                <a:solidFill>
                  <a:srgbClr val="92D050"/>
                </a:solidFill>
              </a:rPr>
              <a:t>BIGINT</a:t>
            </a:r>
            <a:r>
              <a:rPr lang="hr-HR" sz="2400" dirty="0"/>
              <a:t> – zauzima 8 bajtova memorije i može se koristiti za rad sa vrijednostima u opsegu od -2</a:t>
            </a:r>
            <a:r>
              <a:rPr lang="hr-HR" sz="2400" baseline="30000" dirty="0"/>
              <a:t>63</a:t>
            </a:r>
            <a:r>
              <a:rPr lang="hr-HR" sz="2400" dirty="0"/>
              <a:t> do 2</a:t>
            </a:r>
            <a:r>
              <a:rPr lang="hr-HR" sz="2400" baseline="30000" dirty="0"/>
              <a:t>63</a:t>
            </a:r>
            <a:r>
              <a:rPr lang="hr-HR" sz="2400" dirty="0"/>
              <a:t> -1.</a:t>
            </a:r>
          </a:p>
          <a:p>
            <a:r>
              <a:rPr lang="hr-HR" sz="2400" b="1" dirty="0">
                <a:solidFill>
                  <a:srgbClr val="92D050"/>
                </a:solidFill>
              </a:rPr>
              <a:t>INT</a:t>
            </a:r>
            <a:r>
              <a:rPr lang="hr-HR" sz="2400" dirty="0"/>
              <a:t> – zauzima 4 bajta memorije i može se koristiti za rad sa vrijednostima u opsegu od -2</a:t>
            </a:r>
            <a:r>
              <a:rPr lang="hr-HR" sz="2400" baseline="30000" dirty="0"/>
              <a:t>31</a:t>
            </a:r>
            <a:r>
              <a:rPr lang="hr-HR" sz="2400" dirty="0"/>
              <a:t> do 2</a:t>
            </a:r>
            <a:r>
              <a:rPr lang="hr-HR" sz="2400" baseline="30000" dirty="0"/>
              <a:t>31</a:t>
            </a:r>
            <a:r>
              <a:rPr lang="hr-HR" sz="2400" dirty="0"/>
              <a:t> -1.</a:t>
            </a:r>
          </a:p>
          <a:p>
            <a:r>
              <a:rPr lang="hr-HR" sz="2400" b="1" dirty="0">
                <a:solidFill>
                  <a:srgbClr val="92D050"/>
                </a:solidFill>
              </a:rPr>
              <a:t>SMALLINT</a:t>
            </a:r>
            <a:r>
              <a:rPr lang="hr-HR" sz="2400" dirty="0"/>
              <a:t> – zauzima 2 bajta memorije i može se koristiti za rad sa vrijednostima u opsegu od -2</a:t>
            </a:r>
            <a:r>
              <a:rPr lang="hr-HR" sz="2400" baseline="30000" dirty="0"/>
              <a:t>15</a:t>
            </a:r>
            <a:r>
              <a:rPr lang="hr-HR" sz="2400" dirty="0"/>
              <a:t> do 2</a:t>
            </a:r>
            <a:r>
              <a:rPr lang="hr-HR" sz="2400" baseline="30000" dirty="0"/>
              <a:t>15</a:t>
            </a:r>
            <a:r>
              <a:rPr lang="hr-HR" sz="2400" dirty="0"/>
              <a:t> -1.</a:t>
            </a:r>
          </a:p>
          <a:p>
            <a:r>
              <a:rPr lang="hr-HR" sz="2400" b="1" dirty="0">
                <a:solidFill>
                  <a:srgbClr val="92D050"/>
                </a:solidFill>
              </a:rPr>
              <a:t>TINYINT</a:t>
            </a:r>
            <a:r>
              <a:rPr lang="hr-HR" sz="2400" dirty="0"/>
              <a:t>- zauzima jedan bajt memorije i može se koristiti za rad sa vrijednostima u opsegu od 0 do 255.</a:t>
            </a:r>
          </a:p>
          <a:p>
            <a:r>
              <a:rPr lang="hr-HR" sz="2400" b="1" dirty="0">
                <a:solidFill>
                  <a:srgbClr val="92D050"/>
                </a:solidFill>
              </a:rPr>
              <a:t>MONEY</a:t>
            </a:r>
            <a:r>
              <a:rPr lang="hr-HR" sz="2400" dirty="0"/>
              <a:t>-zauzima 8 bajtova memorije.</a:t>
            </a:r>
          </a:p>
          <a:p>
            <a:r>
              <a:rPr lang="hr-HR" sz="2400" b="1" dirty="0">
                <a:solidFill>
                  <a:srgbClr val="92D050"/>
                </a:solidFill>
              </a:rPr>
              <a:t>SMALLMONEY</a:t>
            </a:r>
            <a:r>
              <a:rPr lang="hr-HR" sz="2400" dirty="0"/>
              <a:t> – zauzima 4 bajta memorije</a:t>
            </a:r>
          </a:p>
        </p:txBody>
      </p:sp>
    </p:spTree>
    <p:extLst>
      <p:ext uri="{BB962C8B-B14F-4D97-AF65-F5344CB8AC3E}">
        <p14:creationId xmlns:p14="http://schemas.microsoft.com/office/powerpoint/2010/main" val="36360203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Decimalni </a:t>
            </a:r>
          </a:p>
        </p:txBody>
      </p:sp>
      <p:sp>
        <p:nvSpPr>
          <p:cNvPr id="3" name="Content Placeholder 2"/>
          <p:cNvSpPr>
            <a:spLocks noGrp="1"/>
          </p:cNvSpPr>
          <p:nvPr>
            <p:ph idx="1"/>
          </p:nvPr>
        </p:nvSpPr>
        <p:spPr>
          <a:xfrm>
            <a:off x="502276" y="2292439"/>
            <a:ext cx="11178862" cy="4365938"/>
          </a:xfrm>
        </p:spPr>
        <p:txBody>
          <a:bodyPr>
            <a:normAutofit/>
          </a:bodyPr>
          <a:lstStyle/>
          <a:p>
            <a:r>
              <a:rPr lang="hr-HR" sz="3600" b="1" dirty="0">
                <a:solidFill>
                  <a:srgbClr val="92D050"/>
                </a:solidFill>
              </a:rPr>
              <a:t>REAL</a:t>
            </a:r>
            <a:r>
              <a:rPr lang="hr-HR" sz="3600" dirty="0"/>
              <a:t>- zauzima 4 bajta memorije, a preciznost mu je 7 cifara.</a:t>
            </a:r>
          </a:p>
          <a:p>
            <a:r>
              <a:rPr lang="hr-HR" sz="3600" b="1" dirty="0">
                <a:solidFill>
                  <a:srgbClr val="92D050"/>
                </a:solidFill>
              </a:rPr>
              <a:t>FLOAT</a:t>
            </a:r>
            <a:r>
              <a:rPr lang="hr-HR" sz="3600" dirty="0"/>
              <a:t>- zauzima 8 bajtova memorije, a preciznost mu je 15 cifara.</a:t>
            </a:r>
          </a:p>
          <a:p>
            <a:r>
              <a:rPr lang="hr-HR" sz="3600" b="1" dirty="0">
                <a:solidFill>
                  <a:srgbClr val="92D050"/>
                </a:solidFill>
              </a:rPr>
              <a:t>DECIMAL</a:t>
            </a:r>
            <a:r>
              <a:rPr lang="hr-HR" sz="3600" dirty="0"/>
              <a:t>-zauzima od 2 bajta do 17 bajtova memorije, u zavisnosti od preciznosti koja se zadaje.</a:t>
            </a:r>
          </a:p>
        </p:txBody>
      </p:sp>
    </p:spTree>
    <p:extLst>
      <p:ext uri="{BB962C8B-B14F-4D97-AF65-F5344CB8AC3E}">
        <p14:creationId xmlns:p14="http://schemas.microsoft.com/office/powerpoint/2010/main" val="33787181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Znakovni </a:t>
            </a:r>
          </a:p>
        </p:txBody>
      </p:sp>
      <p:sp>
        <p:nvSpPr>
          <p:cNvPr id="3" name="Content Placeholder 2"/>
          <p:cNvSpPr>
            <a:spLocks noGrp="1"/>
          </p:cNvSpPr>
          <p:nvPr>
            <p:ph idx="1"/>
          </p:nvPr>
        </p:nvSpPr>
        <p:spPr>
          <a:xfrm>
            <a:off x="193183" y="2292438"/>
            <a:ext cx="11835685" cy="4430333"/>
          </a:xfrm>
        </p:spPr>
        <p:txBody>
          <a:bodyPr>
            <a:normAutofit/>
          </a:bodyPr>
          <a:lstStyle/>
          <a:p>
            <a:r>
              <a:rPr lang="hr-HR" dirty="0"/>
              <a:t>Tip podataka </a:t>
            </a:r>
            <a:r>
              <a:rPr lang="hr-HR" b="1" dirty="0">
                <a:solidFill>
                  <a:srgbClr val="92D050"/>
                </a:solidFill>
              </a:rPr>
              <a:t>CHAR(n)</a:t>
            </a:r>
            <a:r>
              <a:rPr lang="hr-HR" dirty="0"/>
              <a:t> - jednobajtni znakovni nizovi fiksne veličine koji se mogu koristiti za čuvanje podataka veličine najviše 8000 bajtova. Tip CHAR koristiti kada je veličina kolone poznata i nepromjenljiva.</a:t>
            </a:r>
          </a:p>
          <a:p>
            <a:r>
              <a:rPr lang="hr-HR" dirty="0"/>
              <a:t>Tip podataka </a:t>
            </a:r>
            <a:r>
              <a:rPr lang="hr-HR" b="1" dirty="0">
                <a:solidFill>
                  <a:srgbClr val="92D050"/>
                </a:solidFill>
              </a:rPr>
              <a:t>VARCHAR(n)</a:t>
            </a:r>
            <a:r>
              <a:rPr lang="hr-HR" dirty="0"/>
              <a:t> - znakovni nizovi koji se sastoje od promjenljivog broja jednobajtnih znakova, koji može biti najviše 8000. Ako je podatak manji od definiranih n bajtova, on će se na disku zauzeti samo onoliko bajtova kolika mu je stvarna veličina.</a:t>
            </a:r>
          </a:p>
          <a:p>
            <a:r>
              <a:rPr lang="hr-HR" dirty="0"/>
              <a:t>Tip podataka </a:t>
            </a:r>
            <a:r>
              <a:rPr lang="hr-HR" b="1" dirty="0">
                <a:solidFill>
                  <a:srgbClr val="92D050"/>
                </a:solidFill>
              </a:rPr>
              <a:t>TEXT</a:t>
            </a:r>
            <a:r>
              <a:rPr lang="hr-HR" dirty="0"/>
              <a:t> - namijenjen je znakovnim nizovima koji se sastoje od promjenljivog broja jednobajtnih znakova, veličina premašuje 8000 bajtova.</a:t>
            </a:r>
          </a:p>
          <a:p>
            <a:r>
              <a:rPr lang="hr-HR" dirty="0"/>
              <a:t>Tip podataka </a:t>
            </a:r>
            <a:r>
              <a:rPr lang="hr-HR" b="1" dirty="0">
                <a:solidFill>
                  <a:srgbClr val="92D050"/>
                </a:solidFill>
              </a:rPr>
              <a:t>NCHAR(n) </a:t>
            </a:r>
            <a:r>
              <a:rPr lang="hr-HR" dirty="0"/>
              <a:t>- znakovni nizovi fiksne dužine sastavljeni od znakova u Unicode formatu.</a:t>
            </a:r>
          </a:p>
          <a:p>
            <a:r>
              <a:rPr lang="hr-HR" dirty="0"/>
              <a:t>Tip podataka </a:t>
            </a:r>
            <a:r>
              <a:rPr lang="hr-HR" b="1" dirty="0">
                <a:solidFill>
                  <a:srgbClr val="92D050"/>
                </a:solidFill>
              </a:rPr>
              <a:t>NVARCHAR(n)</a:t>
            </a:r>
            <a:r>
              <a:rPr lang="hr-HR" dirty="0"/>
              <a:t> - znakovni nizovi promjenljive dužine sastavljeni od znakova u Unicode formatu.</a:t>
            </a:r>
          </a:p>
        </p:txBody>
      </p:sp>
    </p:spTree>
    <p:extLst>
      <p:ext uri="{BB962C8B-B14F-4D97-AF65-F5344CB8AC3E}">
        <p14:creationId xmlns:p14="http://schemas.microsoft.com/office/powerpoint/2010/main" val="8179792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Datumsko vremenski </a:t>
            </a:r>
          </a:p>
        </p:txBody>
      </p:sp>
      <p:sp>
        <p:nvSpPr>
          <p:cNvPr id="3" name="Content Placeholder 2"/>
          <p:cNvSpPr>
            <a:spLocks noGrp="1"/>
          </p:cNvSpPr>
          <p:nvPr>
            <p:ph idx="1"/>
          </p:nvPr>
        </p:nvSpPr>
        <p:spPr>
          <a:xfrm>
            <a:off x="193183" y="2292438"/>
            <a:ext cx="11835685" cy="4430333"/>
          </a:xfrm>
        </p:spPr>
        <p:txBody>
          <a:bodyPr>
            <a:normAutofit/>
          </a:bodyPr>
          <a:lstStyle/>
          <a:p>
            <a:r>
              <a:rPr lang="hr-HR" sz="2800" b="1" dirty="0" err="1">
                <a:solidFill>
                  <a:srgbClr val="92D050"/>
                </a:solidFill>
              </a:rPr>
              <a:t>Smalldatetime</a:t>
            </a:r>
            <a:r>
              <a:rPr lang="hr-HR" sz="2800" dirty="0"/>
              <a:t> – (4 bajta za datum i vreme do 6.juna 2079)</a:t>
            </a:r>
          </a:p>
          <a:p>
            <a:r>
              <a:rPr lang="hr-HR" sz="2800" b="1" dirty="0">
                <a:solidFill>
                  <a:srgbClr val="92D050"/>
                </a:solidFill>
              </a:rPr>
              <a:t>DATETIME </a:t>
            </a:r>
            <a:r>
              <a:rPr lang="hr-HR" sz="2800" dirty="0"/>
              <a:t>– (8 bajtova za datum i vreme do 31.DEC.9999)</a:t>
            </a:r>
          </a:p>
          <a:p>
            <a:r>
              <a:rPr lang="hr-HR" sz="2800" b="1" dirty="0">
                <a:solidFill>
                  <a:srgbClr val="92D050"/>
                </a:solidFill>
              </a:rPr>
              <a:t>DATETIME2</a:t>
            </a:r>
            <a:r>
              <a:rPr lang="hr-HR" sz="2800" dirty="0"/>
              <a:t> – (ekvivalentno sa datetime sa većom </a:t>
            </a:r>
            <a:r>
              <a:rPr lang="hr-HR" sz="2800" dirty="0" err="1"/>
              <a:t>tačnošću</a:t>
            </a:r>
            <a:r>
              <a:rPr lang="hr-HR" sz="2800" dirty="0"/>
              <a:t> od 100 </a:t>
            </a:r>
            <a:r>
              <a:rPr lang="hr-HR" sz="2800" dirty="0" err="1"/>
              <a:t>nanosekundi</a:t>
            </a:r>
            <a:r>
              <a:rPr lang="hr-HR" sz="2800" dirty="0"/>
              <a:t>)</a:t>
            </a:r>
          </a:p>
          <a:p>
            <a:r>
              <a:rPr lang="hr-HR" sz="2800" b="1" dirty="0">
                <a:solidFill>
                  <a:srgbClr val="92D050"/>
                </a:solidFill>
              </a:rPr>
              <a:t>DATE </a:t>
            </a:r>
            <a:r>
              <a:rPr lang="hr-HR" sz="2800" dirty="0"/>
              <a:t>- (3 bajta, koji sadrže samo datum)</a:t>
            </a:r>
          </a:p>
          <a:p>
            <a:r>
              <a:rPr lang="hr-HR" sz="2800" b="1" dirty="0">
                <a:solidFill>
                  <a:srgbClr val="92D050"/>
                </a:solidFill>
              </a:rPr>
              <a:t>TIME</a:t>
            </a:r>
            <a:r>
              <a:rPr lang="hr-HR" sz="2800" dirty="0"/>
              <a:t> – (5 bajtova, koji sadrže vreme sa </a:t>
            </a:r>
            <a:r>
              <a:rPr lang="hr-HR" sz="2800" dirty="0" err="1"/>
              <a:t>tačnošću</a:t>
            </a:r>
            <a:r>
              <a:rPr lang="hr-HR" sz="2800" dirty="0"/>
              <a:t>)</a:t>
            </a:r>
          </a:p>
          <a:p>
            <a:r>
              <a:rPr lang="hr-HR" sz="2800" b="1" dirty="0" err="1">
                <a:solidFill>
                  <a:srgbClr val="92D050"/>
                </a:solidFill>
              </a:rPr>
              <a:t>DATETIMEOFFset</a:t>
            </a:r>
            <a:r>
              <a:rPr lang="hr-HR" sz="2800" dirty="0"/>
              <a:t> - (ekvivalentno je sa datetime2, uz </a:t>
            </a:r>
            <a:r>
              <a:rPr lang="hr-HR" sz="2800" dirty="0" err="1"/>
              <a:t>dodataku</a:t>
            </a:r>
            <a:r>
              <a:rPr lang="hr-HR" sz="2800" dirty="0"/>
              <a:t> vremenske zone)</a:t>
            </a:r>
          </a:p>
          <a:p>
            <a:endParaRPr lang="hr-HR" dirty="0"/>
          </a:p>
        </p:txBody>
      </p:sp>
    </p:spTree>
    <p:extLst>
      <p:ext uri="{BB962C8B-B14F-4D97-AF65-F5344CB8AC3E}">
        <p14:creationId xmlns:p14="http://schemas.microsoft.com/office/powerpoint/2010/main" val="4134687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Uvod </a:t>
            </a:r>
          </a:p>
        </p:txBody>
      </p:sp>
      <p:sp>
        <p:nvSpPr>
          <p:cNvPr id="3" name="Content Placeholder 2"/>
          <p:cNvSpPr>
            <a:spLocks noGrp="1"/>
          </p:cNvSpPr>
          <p:nvPr>
            <p:ph idx="1"/>
          </p:nvPr>
        </p:nvSpPr>
        <p:spPr>
          <a:xfrm>
            <a:off x="502276" y="2292439"/>
            <a:ext cx="11178862" cy="4365938"/>
          </a:xfrm>
        </p:spPr>
        <p:txBody>
          <a:bodyPr>
            <a:normAutofit/>
          </a:bodyPr>
          <a:lstStyle/>
          <a:p>
            <a:pPr algn="just"/>
            <a:r>
              <a:rPr lang="hr-HR" b="1" dirty="0"/>
              <a:t>MySQL</a:t>
            </a:r>
            <a:r>
              <a:rPr lang="hr-HR" dirty="0"/>
              <a:t> je besplatan, </a:t>
            </a:r>
            <a:r>
              <a:rPr lang="hr-HR" dirty="0" err="1"/>
              <a:t>open</a:t>
            </a:r>
            <a:r>
              <a:rPr lang="hr-HR" dirty="0"/>
              <a:t> </a:t>
            </a:r>
            <a:r>
              <a:rPr lang="hr-HR" dirty="0" err="1"/>
              <a:t>source</a:t>
            </a:r>
            <a:r>
              <a:rPr lang="hr-HR" dirty="0"/>
              <a:t> sustav za upravljanje bazom podataka. MySQL je čest izbor baze za projekte otvorenog koda, te se distribuira kao sastavni dio serverskih Linux distribucija, no također postoje inačice i za ostale operacijske sustave poput Mac OS-a, Windowse itd.</a:t>
            </a:r>
          </a:p>
          <a:p>
            <a:pPr algn="just"/>
            <a:r>
              <a:rPr lang="hr-HR" dirty="0"/>
              <a:t>MySQL baza je slobodna za većinu uporaba. Ranije u svom razvoju, MySQL baza podataka suočila se s raznim protivnicima MySQL sustava organiziranja podataka jer su joj nedostajale neke osnovne funkcije definirane SQL standardom. Naime, MySQL baza je optimizirana kako bi bila brza nauštrb funkcionalnosti. Nasuprot tome, vrlo je stabilna i ima dobro dokumentirane module i ekstenzije te podršku od brojnih </a:t>
            </a:r>
            <a:r>
              <a:rPr lang="hr-HR" dirty="0">
                <a:hlinkClick r:id="rId3" tooltip="Programski jezik"/>
              </a:rPr>
              <a:t>programskih jezika</a:t>
            </a:r>
            <a:r>
              <a:rPr lang="hr-HR" dirty="0"/>
              <a:t>: </a:t>
            </a:r>
            <a:r>
              <a:rPr lang="hr-HR" dirty="0">
                <a:hlinkClick r:id="rId4" tooltip="PHP"/>
              </a:rPr>
              <a:t>PHP</a:t>
            </a:r>
            <a:r>
              <a:rPr lang="hr-HR" dirty="0"/>
              <a:t>, </a:t>
            </a:r>
            <a:r>
              <a:rPr lang="hr-HR" dirty="0">
                <a:hlinkClick r:id="rId5" tooltip="Java (programski jezik)"/>
              </a:rPr>
              <a:t>Java</a:t>
            </a:r>
            <a:r>
              <a:rPr lang="hr-HR" dirty="0"/>
              <a:t> , </a:t>
            </a:r>
            <a:r>
              <a:rPr lang="hr-HR" dirty="0" err="1">
                <a:hlinkClick r:id="rId6" tooltip="Perl"/>
              </a:rPr>
              <a:t>Perl</a:t>
            </a:r>
            <a:r>
              <a:rPr lang="hr-HR" dirty="0"/>
              <a:t>, </a:t>
            </a:r>
            <a:r>
              <a:rPr lang="hr-HR" dirty="0" err="1">
                <a:hlinkClick r:id="rId7" tooltip="Python"/>
              </a:rPr>
              <a:t>Python</a:t>
            </a:r>
            <a:r>
              <a:rPr lang="hr-HR" dirty="0"/>
              <a:t>...</a:t>
            </a:r>
          </a:p>
          <a:p>
            <a:pPr algn="just"/>
            <a:r>
              <a:rPr lang="hr-HR" dirty="0"/>
              <a:t>MySQL baze su relacijskog tipa, koji se pokazao kao najbolji način skladištenja i pretraživanja velikih količina podataka i u suštini predstavljaju osnovu svakog informacijskog sustava, tj. temelj svakog poslovnog subjekta koji svoje poslovanje bazira na dostupnosti kvalitetnih i brzih informacija.</a:t>
            </a:r>
          </a:p>
          <a:p>
            <a:pPr algn="just"/>
            <a:r>
              <a:rPr lang="hr-HR" dirty="0"/>
              <a:t>MySQL i </a:t>
            </a:r>
            <a:r>
              <a:rPr lang="hr-HR" dirty="0">
                <a:hlinkClick r:id="rId4" tooltip="PHP"/>
              </a:rPr>
              <a:t>PHP</a:t>
            </a:r>
            <a:r>
              <a:rPr lang="hr-HR" dirty="0"/>
              <a:t> su osvojili veliki dio tržišta jer su </a:t>
            </a:r>
            <a:r>
              <a:rPr lang="hr-HR" dirty="0" err="1">
                <a:hlinkClick r:id="rId8" tooltip="Open source"/>
              </a:rPr>
              <a:t>open</a:t>
            </a:r>
            <a:r>
              <a:rPr lang="hr-HR" dirty="0">
                <a:hlinkClick r:id="rId8" tooltip="Open source"/>
              </a:rPr>
              <a:t> </a:t>
            </a:r>
            <a:r>
              <a:rPr lang="hr-HR" dirty="0" err="1">
                <a:hlinkClick r:id="rId8" tooltip="Open source"/>
              </a:rPr>
              <a:t>source</a:t>
            </a:r>
            <a:r>
              <a:rPr lang="hr-HR" dirty="0"/>
              <a:t>, dakle, mogu se besplatno koristiti.</a:t>
            </a:r>
          </a:p>
        </p:txBody>
      </p:sp>
    </p:spTree>
    <p:extLst>
      <p:ext uri="{BB962C8B-B14F-4D97-AF65-F5344CB8AC3E}">
        <p14:creationId xmlns:p14="http://schemas.microsoft.com/office/powerpoint/2010/main" val="748454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9" name="wind.wav"/>
          </p:stSnd>
        </p:sndAc>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b="1" dirty="0"/>
              <a:t>Komanda INSERT</a:t>
            </a:r>
            <a:endParaRPr lang="hr-HR" dirty="0"/>
          </a:p>
        </p:txBody>
      </p:sp>
      <p:sp>
        <p:nvSpPr>
          <p:cNvPr id="3" name="Content Placeholder 2"/>
          <p:cNvSpPr>
            <a:spLocks noGrp="1"/>
          </p:cNvSpPr>
          <p:nvPr>
            <p:ph idx="1"/>
          </p:nvPr>
        </p:nvSpPr>
        <p:spPr>
          <a:xfrm>
            <a:off x="193183" y="2292438"/>
            <a:ext cx="11835685" cy="4430333"/>
          </a:xfrm>
        </p:spPr>
        <p:txBody>
          <a:bodyPr>
            <a:normAutofit/>
          </a:bodyPr>
          <a:lstStyle/>
          <a:p>
            <a:r>
              <a:rPr lang="hr-HR" sz="2400" dirty="0"/>
              <a:t>MySQL-ova komanda </a:t>
            </a:r>
            <a:r>
              <a:rPr lang="hr-HR" sz="2400" b="1" dirty="0">
                <a:solidFill>
                  <a:srgbClr val="92D050"/>
                </a:solidFill>
              </a:rPr>
              <a:t>INSERT</a:t>
            </a:r>
            <a:r>
              <a:rPr lang="hr-HR" sz="2400" dirty="0"/>
              <a:t> služi za umetanje novih redova u tabele. Pogledat ćemo najprije jedan primjer:</a:t>
            </a:r>
          </a:p>
          <a:p>
            <a:pPr marL="0" indent="0">
              <a:buNone/>
            </a:pPr>
            <a:r>
              <a:rPr lang="hr-HR" sz="2400" b="1" dirty="0">
                <a:solidFill>
                  <a:srgbClr val="92D050"/>
                </a:solidFill>
              </a:rPr>
              <a:t>insert </a:t>
            </a:r>
            <a:r>
              <a:rPr lang="hr-HR" sz="2400" b="1" dirty="0" err="1">
                <a:solidFill>
                  <a:srgbClr val="92D050"/>
                </a:solidFill>
              </a:rPr>
              <a:t>into</a:t>
            </a:r>
            <a:r>
              <a:rPr lang="hr-HR" sz="2400" b="1" dirty="0">
                <a:solidFill>
                  <a:srgbClr val="92D050"/>
                </a:solidFill>
              </a:rPr>
              <a:t> </a:t>
            </a:r>
            <a:r>
              <a:rPr lang="hr-HR" sz="2400" dirty="0"/>
              <a:t>sektor </a:t>
            </a:r>
            <a:r>
              <a:rPr lang="hr-HR" sz="2400" b="1" dirty="0" err="1">
                <a:solidFill>
                  <a:srgbClr val="92D050"/>
                </a:solidFill>
              </a:rPr>
              <a:t>values</a:t>
            </a:r>
            <a:endParaRPr lang="hr-HR" sz="2400" b="1" dirty="0">
              <a:solidFill>
                <a:srgbClr val="92D050"/>
              </a:solidFill>
            </a:endParaRPr>
          </a:p>
          <a:p>
            <a:pPr marL="0" indent="0">
              <a:buNone/>
            </a:pPr>
            <a:r>
              <a:rPr lang="hr-HR" sz="2400" dirty="0"/>
              <a:t>(42, 'Financije'),</a:t>
            </a:r>
          </a:p>
          <a:p>
            <a:pPr marL="0" indent="0">
              <a:buNone/>
            </a:pPr>
            <a:r>
              <a:rPr lang="hr-HR" sz="2400" dirty="0"/>
              <a:t>(128, 'Istraživanje i razvoj'),</a:t>
            </a:r>
          </a:p>
          <a:p>
            <a:pPr marL="0" indent="0">
              <a:buNone/>
            </a:pPr>
            <a:r>
              <a:rPr lang="hr-HR" sz="2400" dirty="0"/>
              <a:t>(</a:t>
            </a:r>
            <a:r>
              <a:rPr lang="hr-HR" sz="2400" b="1" dirty="0" err="1">
                <a:solidFill>
                  <a:srgbClr val="92D050"/>
                </a:solidFill>
              </a:rPr>
              <a:t>null</a:t>
            </a:r>
            <a:r>
              <a:rPr lang="hr-HR" sz="2400" dirty="0"/>
              <a:t>, 'Ljudsko istraživanje'),</a:t>
            </a:r>
          </a:p>
          <a:p>
            <a:pPr marL="0" indent="0">
              <a:buNone/>
            </a:pPr>
            <a:r>
              <a:rPr lang="hr-HR" sz="2400" dirty="0"/>
              <a:t>(</a:t>
            </a:r>
            <a:r>
              <a:rPr lang="hr-HR" sz="2400" b="1" dirty="0" err="1">
                <a:solidFill>
                  <a:srgbClr val="92D050"/>
                </a:solidFill>
              </a:rPr>
              <a:t>null</a:t>
            </a:r>
            <a:r>
              <a:rPr lang="hr-HR" sz="2400" dirty="0"/>
              <a:t>, 'Marketing');</a:t>
            </a:r>
          </a:p>
        </p:txBody>
      </p:sp>
      <p:pic>
        <p:nvPicPr>
          <p:cNvPr id="4" name="Picture 3"/>
          <p:cNvPicPr>
            <a:picLocks noChangeAspect="1"/>
          </p:cNvPicPr>
          <p:nvPr/>
        </p:nvPicPr>
        <p:blipFill>
          <a:blip r:embed="rId3"/>
          <a:stretch>
            <a:fillRect/>
          </a:stretch>
        </p:blipFill>
        <p:spPr>
          <a:xfrm>
            <a:off x="4747809" y="3264926"/>
            <a:ext cx="3829520" cy="2352142"/>
          </a:xfrm>
          <a:prstGeom prst="rect">
            <a:avLst/>
          </a:prstGeom>
        </p:spPr>
      </p:pic>
    </p:spTree>
    <p:extLst>
      <p:ext uri="{BB962C8B-B14F-4D97-AF65-F5344CB8AC3E}">
        <p14:creationId xmlns:p14="http://schemas.microsoft.com/office/powerpoint/2010/main" val="31902907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4" name="wind.wav"/>
          </p:stSnd>
        </p:sndAc>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hr-HR" dirty="0"/>
              <a:t>Primjer</a:t>
            </a:r>
          </a:p>
        </p:txBody>
      </p:sp>
      <p:sp>
        <p:nvSpPr>
          <p:cNvPr id="9" name="Content Placeholder 8"/>
          <p:cNvSpPr>
            <a:spLocks noGrp="1"/>
          </p:cNvSpPr>
          <p:nvPr>
            <p:ph idx="1"/>
          </p:nvPr>
        </p:nvSpPr>
        <p:spPr>
          <a:xfrm>
            <a:off x="382222" y="2358802"/>
            <a:ext cx="6211761" cy="3416300"/>
          </a:xfrm>
        </p:spPr>
        <p:txBody>
          <a:bodyPr/>
          <a:lstStyle/>
          <a:p>
            <a:pPr marL="0" indent="0">
              <a:buNone/>
            </a:pPr>
            <a:r>
              <a:rPr lang="hr-HR" b="1" dirty="0">
                <a:solidFill>
                  <a:srgbClr val="92D050"/>
                </a:solidFill>
              </a:rPr>
              <a:t>insert </a:t>
            </a:r>
            <a:r>
              <a:rPr lang="hr-HR" b="1" dirty="0" err="1">
                <a:solidFill>
                  <a:srgbClr val="92D050"/>
                </a:solidFill>
              </a:rPr>
              <a:t>into</a:t>
            </a:r>
            <a:r>
              <a:rPr lang="hr-HR" b="1" dirty="0">
                <a:solidFill>
                  <a:srgbClr val="92D050"/>
                </a:solidFill>
              </a:rPr>
              <a:t> </a:t>
            </a:r>
            <a:r>
              <a:rPr lang="hr-HR" dirty="0"/>
              <a:t>zaposlenik </a:t>
            </a:r>
            <a:r>
              <a:rPr lang="hr-HR" b="1" dirty="0" err="1">
                <a:solidFill>
                  <a:srgbClr val="92D050"/>
                </a:solidFill>
              </a:rPr>
              <a:t>values</a:t>
            </a:r>
            <a:endParaRPr lang="hr-HR" b="1" dirty="0">
              <a:solidFill>
                <a:srgbClr val="92D050"/>
              </a:solidFill>
            </a:endParaRPr>
          </a:p>
          <a:p>
            <a:pPr marL="0" indent="0">
              <a:buNone/>
            </a:pPr>
            <a:r>
              <a:rPr lang="hr-HR" dirty="0"/>
              <a:t>(7513, '</a:t>
            </a:r>
            <a:r>
              <a:rPr lang="hr-HR" dirty="0" err="1"/>
              <a:t>Elmin</a:t>
            </a:r>
            <a:r>
              <a:rPr lang="hr-HR" dirty="0"/>
              <a:t> </a:t>
            </a:r>
            <a:r>
              <a:rPr lang="hr-HR" dirty="0" err="1"/>
              <a:t>Pečenković</a:t>
            </a:r>
            <a:r>
              <a:rPr lang="hr-HR" dirty="0"/>
              <a:t>', 'Programer',128),</a:t>
            </a:r>
          </a:p>
          <a:p>
            <a:pPr marL="0" indent="0">
              <a:buNone/>
            </a:pPr>
            <a:r>
              <a:rPr lang="hr-HR" dirty="0"/>
              <a:t>(9842, '</a:t>
            </a:r>
            <a:r>
              <a:rPr lang="hr-HR" dirty="0" err="1"/>
              <a:t>Sanadin</a:t>
            </a:r>
            <a:r>
              <a:rPr lang="hr-HR" dirty="0"/>
              <a:t> Majetić', 'Stručnjak za BP', 42),</a:t>
            </a:r>
          </a:p>
          <a:p>
            <a:pPr marL="0" indent="0">
              <a:buNone/>
            </a:pPr>
            <a:r>
              <a:rPr lang="hr-HR" dirty="0"/>
              <a:t>(6651, 'Alma </a:t>
            </a:r>
            <a:r>
              <a:rPr lang="hr-HR" dirty="0" err="1"/>
              <a:t>Mukelafić</a:t>
            </a:r>
            <a:r>
              <a:rPr lang="hr-HR" dirty="0"/>
              <a:t>', 'Programer', 128),</a:t>
            </a:r>
          </a:p>
          <a:p>
            <a:pPr marL="0" indent="0">
              <a:buNone/>
            </a:pPr>
            <a:r>
              <a:rPr lang="hr-HR" dirty="0"/>
              <a:t>(9006, '</a:t>
            </a:r>
            <a:r>
              <a:rPr lang="hr-HR" dirty="0" err="1"/>
              <a:t>Mukelafa</a:t>
            </a:r>
            <a:r>
              <a:rPr lang="hr-HR" dirty="0"/>
              <a:t> </a:t>
            </a:r>
            <a:r>
              <a:rPr lang="hr-HR" dirty="0" err="1"/>
              <a:t>Poturak</a:t>
            </a:r>
            <a:r>
              <a:rPr lang="hr-HR" dirty="0"/>
              <a:t>', 'Sistem </a:t>
            </a:r>
            <a:r>
              <a:rPr lang="hr-HR" dirty="0" err="1"/>
              <a:t>Admin</a:t>
            </a:r>
            <a:r>
              <a:rPr lang="hr-HR" dirty="0"/>
              <a:t>', 128);</a:t>
            </a:r>
          </a:p>
          <a:p>
            <a:endParaRPr lang="hr-HR" dirty="0"/>
          </a:p>
        </p:txBody>
      </p:sp>
      <p:pic>
        <p:nvPicPr>
          <p:cNvPr id="10" name="Picture 9"/>
          <p:cNvPicPr>
            <a:picLocks noChangeAspect="1"/>
          </p:cNvPicPr>
          <p:nvPr/>
        </p:nvPicPr>
        <p:blipFill>
          <a:blip r:embed="rId3"/>
          <a:stretch>
            <a:fillRect/>
          </a:stretch>
        </p:blipFill>
        <p:spPr>
          <a:xfrm>
            <a:off x="5127579" y="4405531"/>
            <a:ext cx="6806843" cy="2047741"/>
          </a:xfrm>
          <a:prstGeom prst="rect">
            <a:avLst/>
          </a:prstGeom>
        </p:spPr>
      </p:pic>
    </p:spTree>
    <p:extLst>
      <p:ext uri="{BB962C8B-B14F-4D97-AF65-F5344CB8AC3E}">
        <p14:creationId xmlns:p14="http://schemas.microsoft.com/office/powerpoint/2010/main" val="27785770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4" name="wind.wav"/>
          </p:stSnd>
        </p:sndAc>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Primjer</a:t>
            </a:r>
          </a:p>
        </p:txBody>
      </p:sp>
      <p:sp>
        <p:nvSpPr>
          <p:cNvPr id="3" name="Content Placeholder 2"/>
          <p:cNvSpPr>
            <a:spLocks noGrp="1"/>
          </p:cNvSpPr>
          <p:nvPr>
            <p:ph idx="1"/>
          </p:nvPr>
        </p:nvSpPr>
        <p:spPr>
          <a:xfrm>
            <a:off x="1154954" y="2603499"/>
            <a:ext cx="9933756" cy="3874573"/>
          </a:xfrm>
        </p:spPr>
        <p:txBody>
          <a:bodyPr>
            <a:normAutofit/>
          </a:bodyPr>
          <a:lstStyle/>
          <a:p>
            <a:pPr marL="0" indent="0">
              <a:buNone/>
            </a:pPr>
            <a:r>
              <a:rPr lang="hr-HR" b="1" dirty="0">
                <a:solidFill>
                  <a:srgbClr val="92D050"/>
                </a:solidFill>
              </a:rPr>
              <a:t>insert </a:t>
            </a:r>
            <a:r>
              <a:rPr lang="hr-HR" b="1" dirty="0" err="1">
                <a:solidFill>
                  <a:srgbClr val="92D050"/>
                </a:solidFill>
              </a:rPr>
              <a:t>into</a:t>
            </a:r>
            <a:r>
              <a:rPr lang="hr-HR" b="1" dirty="0">
                <a:solidFill>
                  <a:srgbClr val="92D050"/>
                </a:solidFill>
              </a:rPr>
              <a:t> </a:t>
            </a:r>
            <a:r>
              <a:rPr lang="hr-HR" dirty="0" err="1"/>
              <a:t>vještine_zaposlenog</a:t>
            </a:r>
            <a:r>
              <a:rPr lang="hr-HR" dirty="0"/>
              <a:t> </a:t>
            </a:r>
            <a:r>
              <a:rPr lang="hr-HR" b="1" dirty="0" err="1">
                <a:solidFill>
                  <a:srgbClr val="92D050"/>
                </a:solidFill>
              </a:rPr>
              <a:t>values</a:t>
            </a:r>
            <a:endParaRPr lang="hr-HR" b="1" dirty="0">
              <a:solidFill>
                <a:srgbClr val="92D050"/>
              </a:solidFill>
            </a:endParaRPr>
          </a:p>
          <a:p>
            <a:pPr marL="0" indent="0">
              <a:buNone/>
            </a:pPr>
            <a:r>
              <a:rPr lang="hr-HR" dirty="0"/>
              <a:t>	(7513, 'C++'),</a:t>
            </a:r>
          </a:p>
          <a:p>
            <a:pPr marL="0" indent="0">
              <a:buNone/>
            </a:pPr>
            <a:r>
              <a:rPr lang="hr-HR" dirty="0"/>
              <a:t>	(7513, '</a:t>
            </a:r>
            <a:r>
              <a:rPr lang="hr-HR" dirty="0" err="1"/>
              <a:t>Perl</a:t>
            </a:r>
            <a:r>
              <a:rPr lang="hr-HR" dirty="0"/>
              <a:t>'),</a:t>
            </a:r>
          </a:p>
          <a:p>
            <a:pPr marL="0" indent="0">
              <a:buNone/>
            </a:pPr>
            <a:r>
              <a:rPr lang="hr-HR" dirty="0"/>
              <a:t>	(7513, 'Java'),</a:t>
            </a:r>
          </a:p>
          <a:p>
            <a:pPr marL="0" indent="0">
              <a:buNone/>
            </a:pPr>
            <a:r>
              <a:rPr lang="hr-HR" dirty="0"/>
              <a:t>	(9842, 'DB2'),</a:t>
            </a:r>
          </a:p>
          <a:p>
            <a:pPr marL="0" indent="0">
              <a:buNone/>
            </a:pPr>
            <a:r>
              <a:rPr lang="hr-HR" dirty="0"/>
              <a:t>	(6651, 'VB'),</a:t>
            </a:r>
          </a:p>
          <a:p>
            <a:pPr marL="0" indent="0">
              <a:buNone/>
            </a:pPr>
            <a:r>
              <a:rPr lang="hr-HR" dirty="0"/>
              <a:t>	(6651, 'Java'),</a:t>
            </a:r>
          </a:p>
          <a:p>
            <a:pPr marL="0" indent="0">
              <a:buNone/>
            </a:pPr>
            <a:r>
              <a:rPr lang="hr-HR" dirty="0"/>
              <a:t>	(9006, 'NT'),</a:t>
            </a:r>
          </a:p>
          <a:p>
            <a:pPr marL="0" indent="0">
              <a:buNone/>
            </a:pPr>
            <a:r>
              <a:rPr lang="hr-HR" dirty="0"/>
              <a:t>	(9006, 'Linux');</a:t>
            </a:r>
          </a:p>
        </p:txBody>
      </p:sp>
      <p:pic>
        <p:nvPicPr>
          <p:cNvPr id="4" name="Picture 3"/>
          <p:cNvPicPr>
            <a:picLocks noChangeAspect="1"/>
          </p:cNvPicPr>
          <p:nvPr/>
        </p:nvPicPr>
        <p:blipFill>
          <a:blip r:embed="rId3"/>
          <a:stretch>
            <a:fillRect/>
          </a:stretch>
        </p:blipFill>
        <p:spPr>
          <a:xfrm>
            <a:off x="6121832" y="2603499"/>
            <a:ext cx="5139904" cy="3629876"/>
          </a:xfrm>
          <a:prstGeom prst="rect">
            <a:avLst/>
          </a:prstGeom>
        </p:spPr>
      </p:pic>
    </p:spTree>
    <p:extLst>
      <p:ext uri="{BB962C8B-B14F-4D97-AF65-F5344CB8AC3E}">
        <p14:creationId xmlns:p14="http://schemas.microsoft.com/office/powerpoint/2010/main" val="38005998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4" name="wind.wav"/>
          </p:stSnd>
        </p:sndAc>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Primjer</a:t>
            </a:r>
          </a:p>
        </p:txBody>
      </p:sp>
      <p:sp>
        <p:nvSpPr>
          <p:cNvPr id="3" name="Content Placeholder 2"/>
          <p:cNvSpPr>
            <a:spLocks noGrp="1"/>
          </p:cNvSpPr>
          <p:nvPr>
            <p:ph idx="1"/>
          </p:nvPr>
        </p:nvSpPr>
        <p:spPr>
          <a:xfrm>
            <a:off x="330706" y="2281528"/>
            <a:ext cx="10770883" cy="3416300"/>
          </a:xfrm>
        </p:spPr>
        <p:txBody>
          <a:bodyPr>
            <a:normAutofit/>
          </a:bodyPr>
          <a:lstStyle/>
          <a:p>
            <a:pPr marL="0" indent="0">
              <a:buNone/>
            </a:pPr>
            <a:r>
              <a:rPr lang="hr-HR" sz="2800" b="1" dirty="0">
                <a:solidFill>
                  <a:srgbClr val="92D050"/>
                </a:solidFill>
              </a:rPr>
              <a:t>insert </a:t>
            </a:r>
            <a:r>
              <a:rPr lang="hr-HR" sz="2800" b="1" dirty="0" err="1">
                <a:solidFill>
                  <a:srgbClr val="92D050"/>
                </a:solidFill>
              </a:rPr>
              <a:t>into</a:t>
            </a:r>
            <a:r>
              <a:rPr lang="hr-HR" sz="2800" b="1" dirty="0">
                <a:solidFill>
                  <a:srgbClr val="92D050"/>
                </a:solidFill>
              </a:rPr>
              <a:t> </a:t>
            </a:r>
            <a:r>
              <a:rPr lang="hr-HR" sz="2800" dirty="0"/>
              <a:t>klijent </a:t>
            </a:r>
            <a:r>
              <a:rPr lang="hr-HR" sz="2800" b="1" dirty="0" err="1">
                <a:solidFill>
                  <a:srgbClr val="92D050"/>
                </a:solidFill>
              </a:rPr>
              <a:t>values</a:t>
            </a:r>
            <a:endParaRPr lang="hr-HR" sz="2800" b="1" dirty="0">
              <a:solidFill>
                <a:srgbClr val="92D050"/>
              </a:solidFill>
            </a:endParaRPr>
          </a:p>
          <a:p>
            <a:pPr marL="0" indent="0">
              <a:buNone/>
            </a:pPr>
            <a:r>
              <a:rPr lang="hr-HR" sz="2800" dirty="0"/>
              <a:t>	(NULL, 'Tele </a:t>
            </a:r>
            <a:r>
              <a:rPr lang="hr-HR" sz="2800" dirty="0" err="1"/>
              <a:t>Optic</a:t>
            </a:r>
            <a:r>
              <a:rPr lang="hr-HR" sz="2800" dirty="0"/>
              <a:t>', '</a:t>
            </a:r>
            <a:r>
              <a:rPr lang="hr-HR" sz="2800" dirty="0" err="1"/>
              <a:t>Šturlići</a:t>
            </a:r>
            <a:r>
              <a:rPr lang="hr-HR" sz="2800" dirty="0"/>
              <a:t>', '</a:t>
            </a:r>
            <a:r>
              <a:rPr lang="hr-HR" sz="2800" dirty="0" err="1"/>
              <a:t>Pupan</a:t>
            </a:r>
            <a:r>
              <a:rPr lang="hr-HR" sz="2800" dirty="0"/>
              <a:t> Oždrljić',95551234 ),</a:t>
            </a:r>
          </a:p>
          <a:p>
            <a:pPr marL="0" indent="0">
              <a:buNone/>
            </a:pPr>
            <a:r>
              <a:rPr lang="hr-HR" sz="2800" dirty="0"/>
              <a:t>	(NULL, '</a:t>
            </a:r>
            <a:r>
              <a:rPr lang="hr-HR" sz="2800" dirty="0" err="1"/>
              <a:t>ProCredit</a:t>
            </a:r>
            <a:r>
              <a:rPr lang="hr-HR" sz="2800" dirty="0"/>
              <a:t>', '98 </a:t>
            </a:r>
            <a:r>
              <a:rPr lang="hr-HR" sz="2800" dirty="0" err="1"/>
              <a:t>Mahmići</a:t>
            </a:r>
            <a:r>
              <a:rPr lang="hr-HR" sz="2800" dirty="0"/>
              <a:t>', '</a:t>
            </a:r>
            <a:r>
              <a:rPr lang="hr-HR" sz="2800" dirty="0" err="1"/>
              <a:t>Meho</a:t>
            </a:r>
            <a:r>
              <a:rPr lang="hr-HR" sz="2800" dirty="0"/>
              <a:t> Majetić',95559876) ;</a:t>
            </a:r>
          </a:p>
        </p:txBody>
      </p:sp>
      <p:pic>
        <p:nvPicPr>
          <p:cNvPr id="4" name="Picture 3"/>
          <p:cNvPicPr>
            <a:picLocks noChangeAspect="1"/>
          </p:cNvPicPr>
          <p:nvPr/>
        </p:nvPicPr>
        <p:blipFill>
          <a:blip r:embed="rId3"/>
          <a:stretch>
            <a:fillRect/>
          </a:stretch>
        </p:blipFill>
        <p:spPr>
          <a:xfrm>
            <a:off x="330706" y="4165645"/>
            <a:ext cx="9701936" cy="1854148"/>
          </a:xfrm>
          <a:prstGeom prst="rect">
            <a:avLst/>
          </a:prstGeom>
        </p:spPr>
      </p:pic>
    </p:spTree>
    <p:extLst>
      <p:ext uri="{BB962C8B-B14F-4D97-AF65-F5344CB8AC3E}">
        <p14:creationId xmlns:p14="http://schemas.microsoft.com/office/powerpoint/2010/main" val="2603578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4" name="wind.wav"/>
          </p:stSnd>
        </p:sndAc>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Primjer</a:t>
            </a:r>
          </a:p>
        </p:txBody>
      </p:sp>
      <p:sp>
        <p:nvSpPr>
          <p:cNvPr id="3" name="Content Placeholder 2"/>
          <p:cNvSpPr>
            <a:spLocks noGrp="1"/>
          </p:cNvSpPr>
          <p:nvPr>
            <p:ph idx="1"/>
          </p:nvPr>
        </p:nvSpPr>
        <p:spPr/>
        <p:txBody>
          <a:bodyPr>
            <a:normAutofit/>
          </a:bodyPr>
          <a:lstStyle/>
          <a:p>
            <a:pPr marL="0" indent="0">
              <a:buNone/>
            </a:pPr>
            <a:r>
              <a:rPr lang="nn-NO" sz="3600" b="1" dirty="0">
                <a:solidFill>
                  <a:srgbClr val="92D050"/>
                </a:solidFill>
              </a:rPr>
              <a:t>insert into </a:t>
            </a:r>
            <a:r>
              <a:rPr lang="nn-NO" sz="3600" dirty="0"/>
              <a:t>zadatak </a:t>
            </a:r>
            <a:r>
              <a:rPr lang="nn-NO" sz="3600" b="1" dirty="0">
                <a:solidFill>
                  <a:srgbClr val="92D050"/>
                </a:solidFill>
              </a:rPr>
              <a:t>values</a:t>
            </a:r>
            <a:endParaRPr lang="hr-HR" sz="3600" b="1" dirty="0">
              <a:solidFill>
                <a:srgbClr val="92D050"/>
              </a:solidFill>
            </a:endParaRPr>
          </a:p>
          <a:p>
            <a:pPr marL="0" indent="0">
              <a:buNone/>
            </a:pPr>
            <a:r>
              <a:rPr lang="nn-NO" sz="3600" dirty="0"/>
              <a:t>(1, 7513, '2003-01-20',8.5);</a:t>
            </a:r>
            <a:endParaRPr lang="hr-HR" sz="3600" dirty="0"/>
          </a:p>
        </p:txBody>
      </p:sp>
      <p:pic>
        <p:nvPicPr>
          <p:cNvPr id="4" name="Picture 3"/>
          <p:cNvPicPr>
            <a:picLocks noChangeAspect="1"/>
          </p:cNvPicPr>
          <p:nvPr/>
        </p:nvPicPr>
        <p:blipFill>
          <a:blip r:embed="rId3"/>
          <a:stretch>
            <a:fillRect/>
          </a:stretch>
        </p:blipFill>
        <p:spPr>
          <a:xfrm>
            <a:off x="1154953" y="4190329"/>
            <a:ext cx="9379541" cy="1965772"/>
          </a:xfrm>
          <a:prstGeom prst="rect">
            <a:avLst/>
          </a:prstGeom>
        </p:spPr>
      </p:pic>
    </p:spTree>
    <p:extLst>
      <p:ext uri="{BB962C8B-B14F-4D97-AF65-F5344CB8AC3E}">
        <p14:creationId xmlns:p14="http://schemas.microsoft.com/office/powerpoint/2010/main" val="2356682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4" name="wind.wav"/>
          </p:stSnd>
        </p:sndAc>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chor="ctr"/>
          <a:lstStyle/>
          <a:p>
            <a:pPr algn="ctr"/>
            <a:r>
              <a:rPr lang="hr-HR" sz="16600" dirty="0"/>
              <a:t>Kraj</a:t>
            </a:r>
          </a:p>
        </p:txBody>
      </p:sp>
    </p:spTree>
    <p:extLst>
      <p:ext uri="{BB962C8B-B14F-4D97-AF65-F5344CB8AC3E}">
        <p14:creationId xmlns:p14="http://schemas.microsoft.com/office/powerpoint/2010/main" val="250524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4"/>
                                        </p:tgtEl>
                                        <p:attrNameLst>
                                          <p:attrName>ppt_w</p:attrName>
                                        </p:attrNameLst>
                                      </p:cBhvr>
                                      <p:tavLst>
                                        <p:tav tm="0">
                                          <p:val>
                                            <p:strVal val="ppt_w"/>
                                          </p:val>
                                        </p:tav>
                                        <p:tav tm="100000">
                                          <p:val>
                                            <p:fltVal val="0"/>
                                          </p:val>
                                        </p:tav>
                                      </p:tavLst>
                                    </p:anim>
                                    <p:anim calcmode="lin" valueType="num">
                                      <p:cBhvr>
                                        <p:cTn id="7" dur="1000"/>
                                        <p:tgtEl>
                                          <p:spTgt spid="4"/>
                                        </p:tgtEl>
                                        <p:attrNameLst>
                                          <p:attrName>ppt_h</p:attrName>
                                        </p:attrNameLst>
                                      </p:cBhvr>
                                      <p:tavLst>
                                        <p:tav tm="0">
                                          <p:val>
                                            <p:strVal val="ppt_h"/>
                                          </p:val>
                                        </p:tav>
                                        <p:tav tm="100000">
                                          <p:val>
                                            <p:fltVal val="0"/>
                                          </p:val>
                                        </p:tav>
                                      </p:tavLst>
                                    </p:anim>
                                    <p:anim calcmode="lin" valueType="num">
                                      <p:cBhvr>
                                        <p:cTn id="8" dur="1000"/>
                                        <p:tgtEl>
                                          <p:spTgt spid="4"/>
                                        </p:tgtEl>
                                        <p:attrNameLst>
                                          <p:attrName>style.rotation</p:attrName>
                                        </p:attrNameLst>
                                      </p:cBhvr>
                                      <p:tavLst>
                                        <p:tav tm="0">
                                          <p:val>
                                            <p:fltVal val="0"/>
                                          </p:val>
                                        </p:tav>
                                        <p:tav tm="100000">
                                          <p:val>
                                            <p:fltVal val="90"/>
                                          </p:val>
                                        </p:tav>
                                      </p:tavLst>
                                    </p:anim>
                                    <p:animEffect transition="out" filter="fade">
                                      <p:cBhvr>
                                        <p:cTn id="9" dur="1000"/>
                                        <p:tgtEl>
                                          <p:spTgt spid="4"/>
                                        </p:tgtEl>
                                      </p:cBhvr>
                                    </p:animEffect>
                                    <p:set>
                                      <p:cBhvr>
                                        <p:cTn id="10"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MySQL WORKBENCH</a:t>
            </a:r>
          </a:p>
        </p:txBody>
      </p:sp>
      <p:sp>
        <p:nvSpPr>
          <p:cNvPr id="3" name="Content Placeholder 2"/>
          <p:cNvSpPr>
            <a:spLocks noGrp="1"/>
          </p:cNvSpPr>
          <p:nvPr>
            <p:ph idx="1"/>
          </p:nvPr>
        </p:nvSpPr>
        <p:spPr>
          <a:xfrm>
            <a:off x="502276" y="2292439"/>
            <a:ext cx="11178862" cy="4365938"/>
          </a:xfrm>
        </p:spPr>
        <p:txBody>
          <a:bodyPr>
            <a:normAutofit/>
          </a:bodyPr>
          <a:lstStyle/>
          <a:p>
            <a:r>
              <a:rPr lang="hr-HR" dirty="0"/>
              <a:t>MySQL </a:t>
            </a:r>
            <a:r>
              <a:rPr lang="hr-HR" dirty="0" err="1"/>
              <a:t>Workbench</a:t>
            </a:r>
            <a:r>
              <a:rPr lang="hr-HR" dirty="0"/>
              <a:t> je jedan od takvih besplatnih alata koji ima puno više mogućnosti nego će vam za početak trebati, ali upravo zato je odličan, jer kako vi budete više znali o bazama podataka, tako će vas MySQL </a:t>
            </a:r>
            <a:r>
              <a:rPr lang="hr-HR" dirty="0" err="1"/>
              <a:t>Workbench</a:t>
            </a:r>
            <a:r>
              <a:rPr lang="hr-HR" dirty="0"/>
              <a:t> pratiti i pružiti vam da napravite ono što ste zamislili.</a:t>
            </a:r>
          </a:p>
          <a:p>
            <a:r>
              <a:rPr lang="hr-HR" dirty="0"/>
              <a:t>Dok dođemo do koraka modeliranja baze podataka već imamo ideju o aplikaciji i što bi ona trebala sadržavati, bez obzira koliko je jednostavna ili kompleksna.</a:t>
            </a:r>
          </a:p>
          <a:p>
            <a:endParaRPr lang="hr-HR" dirty="0"/>
          </a:p>
        </p:txBody>
      </p:sp>
    </p:spTree>
    <p:extLst>
      <p:ext uri="{BB962C8B-B14F-4D97-AF65-F5344CB8AC3E}">
        <p14:creationId xmlns:p14="http://schemas.microsoft.com/office/powerpoint/2010/main" val="135902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MySQL WORKBENCH</a:t>
            </a:r>
          </a:p>
        </p:txBody>
      </p:sp>
      <p:pic>
        <p:nvPicPr>
          <p:cNvPr id="1026" name="Picture 2" descr="MySQL Workben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640" y="1680632"/>
            <a:ext cx="11230378" cy="5177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6331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4" name="wind.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Pravila pisanja </a:t>
            </a:r>
            <a:r>
              <a:rPr lang="hr-HR" dirty="0" err="1"/>
              <a:t>côda</a:t>
            </a:r>
            <a:endParaRPr lang="hr-HR" dirty="0"/>
          </a:p>
        </p:txBody>
      </p:sp>
      <p:sp>
        <p:nvSpPr>
          <p:cNvPr id="3" name="Content Placeholder 2"/>
          <p:cNvSpPr>
            <a:spLocks noGrp="1"/>
          </p:cNvSpPr>
          <p:nvPr>
            <p:ph idx="1"/>
          </p:nvPr>
        </p:nvSpPr>
        <p:spPr>
          <a:xfrm>
            <a:off x="502276" y="2292439"/>
            <a:ext cx="11178862" cy="4365938"/>
          </a:xfrm>
        </p:spPr>
        <p:txBody>
          <a:bodyPr>
            <a:normAutofit/>
          </a:bodyPr>
          <a:lstStyle/>
          <a:p>
            <a:pPr algn="just"/>
            <a:r>
              <a:rPr lang="hr-HR" sz="2400" dirty="0"/>
              <a:t>SQL ne pravi razliku između malih i velikih slova (tj. nije </a:t>
            </a:r>
            <a:r>
              <a:rPr lang="hr-HR" sz="2400" dirty="0" err="1"/>
              <a:t>casesensitive</a:t>
            </a:r>
            <a:r>
              <a:rPr lang="hr-HR" sz="2400" dirty="0"/>
              <a:t>) što znači da su slijedeće dvije naredbe iz primjera jednake:</a:t>
            </a:r>
          </a:p>
          <a:p>
            <a:pPr marL="0" indent="0" algn="ctr">
              <a:buNone/>
            </a:pPr>
            <a:r>
              <a:rPr lang="hr-HR" sz="2400" dirty="0"/>
              <a:t>primjer 1: </a:t>
            </a:r>
            <a:r>
              <a:rPr lang="hr-HR" sz="2400" b="1" dirty="0" err="1">
                <a:solidFill>
                  <a:srgbClr val="00B050"/>
                </a:solidFill>
              </a:rPr>
              <a:t>select</a:t>
            </a:r>
            <a:r>
              <a:rPr lang="hr-HR" sz="2400" b="1" dirty="0">
                <a:solidFill>
                  <a:srgbClr val="00B050"/>
                </a:solidFill>
              </a:rPr>
              <a:t> </a:t>
            </a:r>
            <a:r>
              <a:rPr lang="hr-HR" sz="2400" dirty="0"/>
              <a:t> prezime  </a:t>
            </a:r>
            <a:r>
              <a:rPr lang="hr-HR" sz="2400" b="1" dirty="0" err="1">
                <a:solidFill>
                  <a:srgbClr val="00B050"/>
                </a:solidFill>
              </a:rPr>
              <a:t>from</a:t>
            </a:r>
            <a:r>
              <a:rPr lang="hr-HR" sz="2400" dirty="0"/>
              <a:t>  osoba  </a:t>
            </a:r>
            <a:r>
              <a:rPr lang="hr-HR" sz="2400" b="1" dirty="0" err="1">
                <a:solidFill>
                  <a:srgbClr val="00B050"/>
                </a:solidFill>
              </a:rPr>
              <a:t>where</a:t>
            </a:r>
            <a:r>
              <a:rPr lang="hr-HR" sz="2400" dirty="0"/>
              <a:t>  ime = ‘John’</a:t>
            </a:r>
          </a:p>
          <a:p>
            <a:pPr marL="0" indent="0" algn="ctr">
              <a:buNone/>
            </a:pPr>
            <a:r>
              <a:rPr lang="hr-HR" sz="2400" dirty="0"/>
              <a:t>primjer 2: </a:t>
            </a:r>
            <a:r>
              <a:rPr lang="hr-HR" sz="2400" b="1" dirty="0">
                <a:solidFill>
                  <a:srgbClr val="00B050"/>
                </a:solidFill>
              </a:rPr>
              <a:t>SELECT</a:t>
            </a:r>
            <a:r>
              <a:rPr lang="hr-HR" sz="2400" dirty="0"/>
              <a:t> prezime </a:t>
            </a:r>
            <a:r>
              <a:rPr lang="hr-HR" sz="2400" b="1" dirty="0">
                <a:solidFill>
                  <a:srgbClr val="00B050"/>
                </a:solidFill>
              </a:rPr>
              <a:t>FROM </a:t>
            </a:r>
            <a:r>
              <a:rPr lang="hr-HR" sz="2400" dirty="0"/>
              <a:t>osoba </a:t>
            </a:r>
            <a:r>
              <a:rPr lang="hr-HR" sz="2400" b="1" dirty="0">
                <a:solidFill>
                  <a:srgbClr val="00B050"/>
                </a:solidFill>
              </a:rPr>
              <a:t>WHERE</a:t>
            </a:r>
            <a:r>
              <a:rPr lang="hr-HR" sz="2400" dirty="0"/>
              <a:t> ime = ‘John’</a:t>
            </a:r>
          </a:p>
          <a:p>
            <a:pPr algn="just"/>
            <a:r>
              <a:rPr lang="hr-HR" sz="2400" dirty="0"/>
              <a:t>Radi lakšeg prepoznavanja koda preporučljivo je da se naredbe pišu velikim slovima, kao u primjeru 2.,  a sve ostalo malim slovima.</a:t>
            </a:r>
          </a:p>
          <a:p>
            <a:pPr algn="just"/>
            <a:r>
              <a:rPr lang="hr-HR" sz="2400" dirty="0"/>
              <a:t>U nekim bazama niz znakova (</a:t>
            </a:r>
            <a:r>
              <a:rPr lang="hr-HR" sz="2400" dirty="0" err="1"/>
              <a:t>string</a:t>
            </a:r>
            <a:r>
              <a:rPr lang="hr-HR" sz="2400" dirty="0"/>
              <a:t>) mora biti napisan kao što je u bazi. Znači, u gornjim naredbama nije isto ako piše John ili JOHN ali isto to ne mora vrijediti i za Microsoft SQL.</a:t>
            </a:r>
          </a:p>
          <a:p>
            <a:pPr algn="just"/>
            <a:endParaRPr lang="hr-HR" sz="2400" dirty="0"/>
          </a:p>
        </p:txBody>
      </p:sp>
    </p:spTree>
    <p:extLst>
      <p:ext uri="{BB962C8B-B14F-4D97-AF65-F5344CB8AC3E}">
        <p14:creationId xmlns:p14="http://schemas.microsoft.com/office/powerpoint/2010/main" val="2813045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Komentari</a:t>
            </a:r>
          </a:p>
        </p:txBody>
      </p:sp>
      <p:sp>
        <p:nvSpPr>
          <p:cNvPr id="3" name="Content Placeholder 2"/>
          <p:cNvSpPr>
            <a:spLocks noGrp="1"/>
          </p:cNvSpPr>
          <p:nvPr>
            <p:ph idx="1"/>
          </p:nvPr>
        </p:nvSpPr>
        <p:spPr>
          <a:xfrm>
            <a:off x="502276" y="2292439"/>
            <a:ext cx="11178862" cy="4365938"/>
          </a:xfrm>
        </p:spPr>
        <p:txBody>
          <a:bodyPr>
            <a:normAutofit/>
          </a:bodyPr>
          <a:lstStyle/>
          <a:p>
            <a:r>
              <a:rPr lang="hr-HR" sz="2400" dirty="0"/>
              <a:t>Komentari su tekst koji se piše kao podsjetnik i oni nemaju nikakvu vezu sa kodom osim što daju određenu informaciju programeru koji čita kod, tj. oni se ne izvršavaju.</a:t>
            </a:r>
          </a:p>
          <a:p>
            <a:r>
              <a:rPr lang="hr-HR" sz="2400" dirty="0"/>
              <a:t>Postoje dvije vrste komentara:</a:t>
            </a:r>
          </a:p>
          <a:p>
            <a:pPr indent="0" algn="ctr">
              <a:lnSpc>
                <a:spcPct val="115000"/>
              </a:lnSpc>
              <a:spcAft>
                <a:spcPts val="1000"/>
              </a:spcAft>
              <a:buNone/>
            </a:pPr>
            <a:r>
              <a:rPr lang="hr-HR" sz="2400"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ovo je komentar tj. oznaka za komentar je -- </a:t>
            </a:r>
            <a:r>
              <a:rPr lang="hr-HR" sz="2400" dirty="0">
                <a:latin typeface="Calibri" panose="020F0502020204030204" pitchFamily="34" charset="0"/>
                <a:ea typeface="Times New Roman" panose="02020603050405020304" pitchFamily="18" charset="0"/>
                <a:cs typeface="Times New Roman" panose="02020603050405020304" pitchFamily="18" charset="0"/>
              </a:rPr>
              <a:t>a iza slijedi tekst komentara</a:t>
            </a:r>
            <a:endParaRPr lang="hr-HR" sz="2000" dirty="0">
              <a:latin typeface="Calibri" panose="020F0502020204030204" pitchFamily="34" charset="0"/>
              <a:ea typeface="Times New Roman" panose="02020603050405020304" pitchFamily="18" charset="0"/>
              <a:cs typeface="Times New Roman" panose="02020603050405020304" pitchFamily="18" charset="0"/>
            </a:endParaRPr>
          </a:p>
          <a:p>
            <a:pPr indent="0" algn="ctr">
              <a:lnSpc>
                <a:spcPct val="115000"/>
              </a:lnSpc>
              <a:spcAft>
                <a:spcPts val="1000"/>
              </a:spcAft>
              <a:buNone/>
            </a:pPr>
            <a:r>
              <a:rPr lang="hr-HR" sz="2400"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komentar */  </a:t>
            </a:r>
            <a:r>
              <a:rPr lang="hr-HR" sz="2400" dirty="0">
                <a:latin typeface="Calibri" panose="020F0502020204030204" pitchFamily="34" charset="0"/>
                <a:ea typeface="Times New Roman" panose="02020603050405020304" pitchFamily="18" charset="0"/>
                <a:cs typeface="Times New Roman" panose="02020603050405020304" pitchFamily="18" charset="0"/>
              </a:rPr>
              <a:t>ovo je također komentar koji se proteže kroz više redova</a:t>
            </a:r>
          </a:p>
          <a:p>
            <a:pPr marL="685800" algn="just">
              <a:lnSpc>
                <a:spcPct val="115000"/>
              </a:lnSpc>
              <a:spcAft>
                <a:spcPts val="1000"/>
              </a:spcAft>
            </a:pPr>
            <a:endParaRPr lang="hr-HR" sz="2000" dirty="0">
              <a:latin typeface="Calibri" panose="020F0502020204030204" pitchFamily="34" charset="0"/>
              <a:ea typeface="Times New Roman" panose="02020603050405020304" pitchFamily="18" charset="0"/>
              <a:cs typeface="Times New Roman" panose="02020603050405020304" pitchFamily="18" charset="0"/>
            </a:endParaRPr>
          </a:p>
          <a:p>
            <a:endParaRPr lang="hr-HR" dirty="0"/>
          </a:p>
        </p:txBody>
      </p:sp>
    </p:spTree>
    <p:extLst>
      <p:ext uri="{BB962C8B-B14F-4D97-AF65-F5344CB8AC3E}">
        <p14:creationId xmlns:p14="http://schemas.microsoft.com/office/powerpoint/2010/main" val="21503290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Imena objekata </a:t>
            </a:r>
          </a:p>
        </p:txBody>
      </p:sp>
      <p:sp>
        <p:nvSpPr>
          <p:cNvPr id="3" name="Content Placeholder 2"/>
          <p:cNvSpPr>
            <a:spLocks noGrp="1"/>
          </p:cNvSpPr>
          <p:nvPr>
            <p:ph idx="1"/>
          </p:nvPr>
        </p:nvSpPr>
        <p:spPr>
          <a:xfrm>
            <a:off x="502276" y="2292439"/>
            <a:ext cx="11178862" cy="4365938"/>
          </a:xfrm>
        </p:spPr>
        <p:txBody>
          <a:bodyPr>
            <a:normAutofit/>
          </a:bodyPr>
          <a:lstStyle/>
          <a:p>
            <a:pPr algn="just"/>
            <a:r>
              <a:rPr lang="hr-HR" sz="2800" dirty="0"/>
              <a:t>Imena objekata u SQL (imena tabela, kolona, pogleda) prave se tako da prvi znak mora biti slovo (a-z, A-Z) ili podvučeno (</a:t>
            </a:r>
            <a:r>
              <a:rPr lang="hr-HR" sz="2800" dirty="0" err="1"/>
              <a:t>underline</a:t>
            </a:r>
            <a:r>
              <a:rPr lang="hr-HR" sz="2800" dirty="0"/>
              <a:t>) _, te u nekim slučajevima, @ i #.Razmak i ostali specijalni znakovi se mogu koristiti ali nije preporučljivo.</a:t>
            </a:r>
          </a:p>
          <a:p>
            <a:endParaRPr lang="hr-HR" sz="2800" dirty="0"/>
          </a:p>
          <a:p>
            <a:pPr indent="0" algn="ctr">
              <a:lnSpc>
                <a:spcPct val="115000"/>
              </a:lnSpc>
              <a:spcAft>
                <a:spcPts val="1000"/>
              </a:spcAft>
              <a:buNone/>
            </a:pPr>
            <a:r>
              <a:rPr lang="hr-HR" sz="2800" dirty="0" err="1">
                <a:solidFill>
                  <a:srgbClr val="00B050"/>
                </a:solidFill>
                <a:latin typeface="Calibri" panose="020F0502020204030204" pitchFamily="34" charset="0"/>
                <a:ea typeface="Times New Roman" panose="02020603050405020304" pitchFamily="18" charset="0"/>
                <a:cs typeface="Times New Roman" panose="02020603050405020304" pitchFamily="18" charset="0"/>
              </a:rPr>
              <a:t>select</a:t>
            </a:r>
            <a:r>
              <a:rPr lang="hr-HR" sz="2800" dirty="0">
                <a:solidFill>
                  <a:srgbClr val="00B050"/>
                </a:solidFill>
                <a:latin typeface="Calibri" panose="020F0502020204030204" pitchFamily="34" charset="0"/>
                <a:ea typeface="Times New Roman" panose="02020603050405020304" pitchFamily="18" charset="0"/>
                <a:cs typeface="Times New Roman" panose="02020603050405020304" pitchFamily="18" charset="0"/>
              </a:rPr>
              <a:t> </a:t>
            </a:r>
            <a:r>
              <a:rPr lang="hr-HR" sz="2800" dirty="0">
                <a:latin typeface="Calibri" panose="020F0502020204030204" pitchFamily="34" charset="0"/>
                <a:ea typeface="Times New Roman" panose="02020603050405020304" pitchFamily="18" charset="0"/>
                <a:cs typeface="Times New Roman" panose="02020603050405020304" pitchFamily="18" charset="0"/>
              </a:rPr>
              <a:t> prezime  </a:t>
            </a:r>
            <a:r>
              <a:rPr lang="hr-HR" sz="2800" dirty="0" err="1">
                <a:solidFill>
                  <a:srgbClr val="00B050"/>
                </a:solidFill>
                <a:latin typeface="Calibri" panose="020F0502020204030204" pitchFamily="34" charset="0"/>
                <a:ea typeface="Times New Roman" panose="02020603050405020304" pitchFamily="18" charset="0"/>
                <a:cs typeface="Times New Roman" panose="02020603050405020304" pitchFamily="18" charset="0"/>
              </a:rPr>
              <a:t>from</a:t>
            </a:r>
            <a:r>
              <a:rPr lang="hr-HR" sz="2800" dirty="0">
                <a:latin typeface="Calibri" panose="020F0502020204030204" pitchFamily="34" charset="0"/>
                <a:ea typeface="Times New Roman" panose="02020603050405020304" pitchFamily="18" charset="0"/>
                <a:cs typeface="Times New Roman" panose="02020603050405020304" pitchFamily="18" charset="0"/>
              </a:rPr>
              <a:t>  osoba  </a:t>
            </a:r>
            <a:r>
              <a:rPr lang="hr-HR" sz="2800" dirty="0" err="1">
                <a:solidFill>
                  <a:srgbClr val="00B050"/>
                </a:solidFill>
                <a:latin typeface="Calibri" panose="020F0502020204030204" pitchFamily="34" charset="0"/>
                <a:ea typeface="Times New Roman" panose="02020603050405020304" pitchFamily="18" charset="0"/>
                <a:cs typeface="Times New Roman" panose="02020603050405020304" pitchFamily="18" charset="0"/>
              </a:rPr>
              <a:t>where</a:t>
            </a:r>
            <a:r>
              <a:rPr lang="hr-HR" sz="2800" dirty="0">
                <a:latin typeface="Calibri" panose="020F0502020204030204" pitchFamily="34" charset="0"/>
                <a:ea typeface="Times New Roman" panose="02020603050405020304" pitchFamily="18" charset="0"/>
                <a:cs typeface="Times New Roman" panose="02020603050405020304" pitchFamily="18" charset="0"/>
              </a:rPr>
              <a:t>  </a:t>
            </a:r>
            <a:r>
              <a:rPr lang="hr-HR" sz="2800" b="1" dirty="0" err="1">
                <a:solidFill>
                  <a:srgbClr val="FF0000"/>
                </a:solidFill>
                <a:latin typeface="Calibri" panose="020F0502020204030204" pitchFamily="34" charset="0"/>
                <a:ea typeface="Times New Roman" panose="02020603050405020304" pitchFamily="18" charset="0"/>
                <a:cs typeface="Times New Roman" panose="02020603050405020304" pitchFamily="18" charset="0"/>
              </a:rPr>
              <a:t>ime_prezime</a:t>
            </a:r>
            <a:r>
              <a:rPr lang="hr-HR" sz="2800" dirty="0">
                <a:latin typeface="Calibri" panose="020F0502020204030204" pitchFamily="34" charset="0"/>
                <a:ea typeface="Times New Roman" panose="02020603050405020304" pitchFamily="18" charset="0"/>
                <a:cs typeface="Times New Roman" panose="02020603050405020304" pitchFamily="18" charset="0"/>
              </a:rPr>
              <a:t> = ‘John Smith’</a:t>
            </a:r>
            <a:endParaRPr lang="hr-HR" sz="2400" dirty="0">
              <a:latin typeface="Calibri" panose="020F0502020204030204" pitchFamily="34" charset="0"/>
              <a:ea typeface="Times New Roman" panose="02020603050405020304" pitchFamily="18" charset="0"/>
              <a:cs typeface="Times New Roman" panose="02020603050405020304" pitchFamily="18" charset="0"/>
            </a:endParaRPr>
          </a:p>
          <a:p>
            <a:endParaRPr lang="hr-HR" dirty="0"/>
          </a:p>
        </p:txBody>
      </p:sp>
    </p:spTree>
    <p:extLst>
      <p:ext uri="{BB962C8B-B14F-4D97-AF65-F5344CB8AC3E}">
        <p14:creationId xmlns:p14="http://schemas.microsoft.com/office/powerpoint/2010/main" val="3719652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Brisanje baze podataka </a:t>
            </a:r>
          </a:p>
        </p:txBody>
      </p:sp>
      <p:sp>
        <p:nvSpPr>
          <p:cNvPr id="3" name="Content Placeholder 2"/>
          <p:cNvSpPr>
            <a:spLocks noGrp="1"/>
          </p:cNvSpPr>
          <p:nvPr>
            <p:ph idx="1"/>
          </p:nvPr>
        </p:nvSpPr>
        <p:spPr>
          <a:xfrm>
            <a:off x="502276" y="2292439"/>
            <a:ext cx="11178862" cy="4365938"/>
          </a:xfrm>
        </p:spPr>
        <p:txBody>
          <a:bodyPr>
            <a:normAutofit lnSpcReduction="10000"/>
          </a:bodyPr>
          <a:lstStyle/>
          <a:p>
            <a:pPr algn="just"/>
            <a:r>
              <a:rPr lang="hr-HR" sz="2400" dirty="0"/>
              <a:t>Prilikom korištenja nekog DBMS-a (</a:t>
            </a:r>
            <a:r>
              <a:rPr lang="hr-HR" sz="2400" dirty="0" err="1"/>
              <a:t>MircrosoftSQL</a:t>
            </a:r>
            <a:r>
              <a:rPr lang="hr-HR" sz="2400" dirty="0"/>
              <a:t>), potrebno je izabrati bazu sa kojom ćemo da radimo. Prvo ćemo pogledati spisak baza na serveru. Da bismo to uradili koristimo slijedeću komandu (OBAVEZNO je “;” na kraju svake komande).</a:t>
            </a:r>
          </a:p>
          <a:p>
            <a:pPr algn="just"/>
            <a:r>
              <a:rPr lang="hr-HR" sz="2400" dirty="0"/>
              <a:t>Iskoristit ću bazu BZB, koju sam kreirao da bih pokazao upotrebu naredbe DROP koja služi za brisanje baze.</a:t>
            </a:r>
          </a:p>
          <a:p>
            <a:pPr marL="0" indent="0" algn="ctr">
              <a:buNone/>
            </a:pPr>
            <a:r>
              <a:rPr lang="bs-Latn-BA" sz="2400" b="1" i="1" dirty="0">
                <a:solidFill>
                  <a:srgbClr val="92D050"/>
                </a:solidFill>
              </a:rPr>
              <a:t>drop database </a:t>
            </a:r>
            <a:r>
              <a:rPr lang="bs-Latn-BA" sz="2400" b="1" i="1" dirty="0"/>
              <a:t>zaposleni;</a:t>
            </a:r>
          </a:p>
          <a:p>
            <a:pPr algn="just"/>
            <a:r>
              <a:rPr lang="hr-HR" sz="2400" dirty="0"/>
              <a:t>Nakon ove naredbe baza je obrisana. Važno je napomenuti da neće biti nikakvog upozorenja tj. pitanja tipa "Da li ste sigurni?", tako da sa koričenjem naredbe DROP u bilo kakvom smislu treba biti veoma oprezan. Jednom obrisani podaci više se ne mogu vratiti.</a:t>
            </a:r>
          </a:p>
          <a:p>
            <a:endParaRPr lang="hr-HR" dirty="0"/>
          </a:p>
        </p:txBody>
      </p:sp>
    </p:spTree>
    <p:extLst>
      <p:ext uri="{BB962C8B-B14F-4D97-AF65-F5344CB8AC3E}">
        <p14:creationId xmlns:p14="http://schemas.microsoft.com/office/powerpoint/2010/main" val="38560412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Kreiranje baze podataka</a:t>
            </a:r>
          </a:p>
        </p:txBody>
      </p:sp>
      <p:sp>
        <p:nvSpPr>
          <p:cNvPr id="3" name="Content Placeholder 2"/>
          <p:cNvSpPr>
            <a:spLocks noGrp="1"/>
          </p:cNvSpPr>
          <p:nvPr>
            <p:ph idx="1"/>
          </p:nvPr>
        </p:nvSpPr>
        <p:spPr>
          <a:xfrm>
            <a:off x="502276" y="2292439"/>
            <a:ext cx="11178862" cy="4365938"/>
          </a:xfrm>
        </p:spPr>
        <p:txBody>
          <a:bodyPr>
            <a:normAutofit/>
          </a:bodyPr>
          <a:lstStyle/>
          <a:p>
            <a:pPr algn="just"/>
            <a:r>
              <a:rPr lang="hr-HR" sz="2800" dirty="0"/>
              <a:t>Kreiranje baze je veoma jednostavno (kao i njeno brisanje). Baza se kreira uz pomoć ključne riječi CREATE:</a:t>
            </a:r>
          </a:p>
          <a:p>
            <a:pPr marL="0" indent="0" algn="just">
              <a:buNone/>
            </a:pPr>
            <a:endParaRPr lang="hr-HR" sz="2800" dirty="0"/>
          </a:p>
          <a:p>
            <a:pPr marL="0" indent="0" algn="ctr">
              <a:buNone/>
            </a:pPr>
            <a:r>
              <a:rPr lang="bs-Latn-BA" sz="2800" b="1" dirty="0">
                <a:solidFill>
                  <a:srgbClr val="92D050"/>
                </a:solidFill>
              </a:rPr>
              <a:t>create database </a:t>
            </a:r>
            <a:r>
              <a:rPr lang="bs-Latn-BA" sz="2800" b="1" i="1" dirty="0"/>
              <a:t>zaposeni;</a:t>
            </a:r>
          </a:p>
          <a:p>
            <a:pPr marL="0" indent="0">
              <a:buNone/>
            </a:pPr>
            <a:endParaRPr lang="hr-HR" sz="2800" dirty="0"/>
          </a:p>
        </p:txBody>
      </p:sp>
    </p:spTree>
    <p:extLst>
      <p:ext uri="{BB962C8B-B14F-4D97-AF65-F5344CB8AC3E}">
        <p14:creationId xmlns:p14="http://schemas.microsoft.com/office/powerpoint/2010/main" val="19799384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sndAc>
          <p:stSnd>
            <p:snd r:embed="rId2" name="wind.wav"/>
          </p:stSnd>
        </p:sndAc>
      </p:transition>
    </mc:Choice>
    <mc:Fallback xmlns="">
      <p:transition spd="slow">
        <p:fade/>
        <p:sndAc>
          <p:stSnd>
            <p:snd r:embed="rId3" name="wind.wav"/>
          </p:stSnd>
        </p:sndAc>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136</TotalTime>
  <Words>1063</Words>
  <Application>Microsoft Office PowerPoint</Application>
  <PresentationFormat>Widescreen</PresentationFormat>
  <Paragraphs>132</Paragraphs>
  <Slides>25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Century Gothic</vt:lpstr>
      <vt:lpstr>Wingdings 3</vt:lpstr>
      <vt:lpstr>Ion Boardroom</vt:lpstr>
      <vt:lpstr>Osnove mySQL-a  </vt:lpstr>
      <vt:lpstr>Uvod </vt:lpstr>
      <vt:lpstr>MySQL WORKBENCH</vt:lpstr>
      <vt:lpstr>MySQL WORKBENCH</vt:lpstr>
      <vt:lpstr>Pravila pisanja côda</vt:lpstr>
      <vt:lpstr>Komentari</vt:lpstr>
      <vt:lpstr>Imena objekata </vt:lpstr>
      <vt:lpstr>Brisanje baze podataka </vt:lpstr>
      <vt:lpstr>Kreiranje baze podataka</vt:lpstr>
      <vt:lpstr>Biranje baze podataka</vt:lpstr>
      <vt:lpstr>Pravljenje tabela</vt:lpstr>
      <vt:lpstr>Primjer tabele sektor i zaposlenik</vt:lpstr>
      <vt:lpstr>Primjer tabele </vt:lpstr>
      <vt:lpstr>Primjer tabele</vt:lpstr>
      <vt:lpstr>Tipovi podataka u kolonama</vt:lpstr>
      <vt:lpstr>Cjelobrojni</vt:lpstr>
      <vt:lpstr>Decimalni </vt:lpstr>
      <vt:lpstr>Znakovni </vt:lpstr>
      <vt:lpstr>Datumsko vremenski </vt:lpstr>
      <vt:lpstr>Komanda INSERT</vt:lpstr>
      <vt:lpstr>Primjer</vt:lpstr>
      <vt:lpstr>Primjer</vt:lpstr>
      <vt:lpstr>Primjer</vt:lpstr>
      <vt:lpstr>Primjer</vt:lpstr>
      <vt:lpstr>Kraj</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Osnove mySQL-a  Kreiranje Baze podataka kreiranje tabela</dc:title>
  <dc:creator>Admir Dzaferovic</dc:creator>
  <cp:lastModifiedBy>Tihomir Latinovic</cp:lastModifiedBy>
  <cp:revision>16</cp:revision>
  <dcterms:created xsi:type="dcterms:W3CDTF">2013-01-24T19:19:45Z</dcterms:created>
  <dcterms:modified xsi:type="dcterms:W3CDTF">2019-01-26T09:31:07Z</dcterms:modified>
</cp:coreProperties>
</file>